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avi" ContentType="video/x-msvide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793" r:id="rId2"/>
    <p:sldId id="367" r:id="rId3"/>
    <p:sldId id="815" r:id="rId4"/>
    <p:sldId id="811" r:id="rId5"/>
    <p:sldId id="766" r:id="rId6"/>
    <p:sldId id="785" r:id="rId7"/>
    <p:sldId id="812" r:id="rId8"/>
    <p:sldId id="767" r:id="rId9"/>
    <p:sldId id="807" r:id="rId10"/>
    <p:sldId id="809" r:id="rId11"/>
    <p:sldId id="808" r:id="rId12"/>
    <p:sldId id="796" r:id="rId13"/>
    <p:sldId id="769" r:id="rId14"/>
    <p:sldId id="816" r:id="rId15"/>
    <p:sldId id="771" r:id="rId16"/>
    <p:sldId id="772" r:id="rId17"/>
    <p:sldId id="773" r:id="rId18"/>
    <p:sldId id="804" r:id="rId19"/>
    <p:sldId id="803" r:id="rId20"/>
    <p:sldId id="799" r:id="rId21"/>
    <p:sldId id="786" r:id="rId22"/>
    <p:sldId id="774" r:id="rId23"/>
    <p:sldId id="817" r:id="rId24"/>
    <p:sldId id="813" r:id="rId25"/>
    <p:sldId id="777" r:id="rId26"/>
    <p:sldId id="789" r:id="rId27"/>
    <p:sldId id="778" r:id="rId28"/>
    <p:sldId id="790" r:id="rId29"/>
    <p:sldId id="779" r:id="rId30"/>
    <p:sldId id="782" r:id="rId31"/>
    <p:sldId id="753" r:id="rId32"/>
    <p:sldId id="791" r:id="rId33"/>
    <p:sldId id="742" r:id="rId34"/>
    <p:sldId id="810" r:id="rId35"/>
    <p:sldId id="787" r:id="rId36"/>
    <p:sldId id="788" r:id="rId37"/>
    <p:sldId id="795" r:id="rId38"/>
    <p:sldId id="800" r:id="rId39"/>
    <p:sldId id="801" r:id="rId40"/>
    <p:sldId id="805" r:id="rId41"/>
    <p:sldId id="814" r:id="rId42"/>
  </p:sldIdLst>
  <p:sldSz cx="9144000" cy="6858000" type="screen4x3"/>
  <p:notesSz cx="7010400" cy="92964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Futura-Light" panose="020B0604020202020204"/>
      <p:regular r:id="rId50"/>
    </p:embeddedFont>
    <p:embeddedFont>
      <p:font typeface="SimSun" panose="02010600030101010101" pitchFamily="2" charset="-122"/>
      <p:regular r:id="rId51"/>
    </p:embeddedFont>
    <p:embeddedFont>
      <p:font typeface="Wingdings 2" panose="05020102010507070707" pitchFamily="18" charset="2"/>
      <p:regular r:id="rId52"/>
    </p:embeddedFont>
    <p:embeddedFont>
      <p:font typeface="微軟正黑體" panose="020B0604030504040204" pitchFamily="34" charset="-120"/>
      <p:regular r:id="rId53"/>
      <p:bold r:id="rId54"/>
    </p:embeddedFont>
    <p:embeddedFont>
      <p:font typeface="Futura-Heavy" panose="020B0604020202020204"/>
      <p:bold r:id="rId55"/>
    </p:embeddedFont>
    <p:embeddedFont>
      <p:font typeface="Futura-Medium" panose="020B0604020202020204"/>
      <p:regular r:id="rId56"/>
    </p:embeddedFont>
    <p:embeddedFont>
      <p:font typeface="SimSun" panose="02010600030101010101" pitchFamily="2" charset="-122"/>
      <p:regular r:id="rId51"/>
    </p:embeddedFont>
    <p:embeddedFont>
      <p:font typeface="华文仿宋" panose="02010600040101010101" pitchFamily="2" charset="-122"/>
      <p:regular r:id="rId57"/>
    </p:embeddedFont>
    <p:embeddedFont>
      <p:font typeface="Futura Bk" panose="020B0502020204020303" charset="0"/>
      <p:regular r:id="rId58"/>
    </p:embeddedFont>
    <p:embeddedFont>
      <p:font typeface="Tw Cen MT" panose="020B0602020104020603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panose="02020500000000000000" charset="-12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28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1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o" initials="N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2"/>
    <a:srgbClr val="CC0000"/>
    <a:srgbClr val="FF00FF"/>
    <a:srgbClr val="00FC00"/>
    <a:srgbClr val="E0304C"/>
    <a:srgbClr val="1B1C17"/>
    <a:srgbClr val="C8C800"/>
    <a:srgbClr val="4C6392"/>
    <a:srgbClr val="E51837"/>
    <a:srgbClr val="438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83" autoAdjust="0"/>
    <p:restoredTop sz="86078" autoAdjust="0"/>
  </p:normalViewPr>
  <p:slideViewPr>
    <p:cSldViewPr>
      <p:cViewPr varScale="1">
        <p:scale>
          <a:sx n="116" d="100"/>
          <a:sy n="116" d="100"/>
        </p:scale>
        <p:origin x="1500" y="90"/>
      </p:cViewPr>
      <p:guideLst>
        <p:guide orient="horz" pos="2170"/>
        <p:guide pos="2856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542"/>
    </p:cViewPr>
  </p:sorterViewPr>
  <p:notesViewPr>
    <p:cSldViewPr>
      <p:cViewPr varScale="1">
        <p:scale>
          <a:sx n="71" d="100"/>
          <a:sy n="71" d="100"/>
        </p:scale>
        <p:origin x="3029" y="72"/>
      </p:cViewPr>
      <p:guideLst>
        <p:guide orient="horz" pos="2941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 algn="r"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B9A3287-C12F-4815-A6FD-2EEEFD4674EC}" type="slidenum">
              <a:rPr lang="en-US"/>
              <a:t>‹#›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214F7B-A2DF-4D6E-8B81-C62C85AC5DBA}" type="datetimeFigureOut">
              <a:rPr lang="en-US" smtClean="0"/>
              <a:t>10/6/2018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25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 algn="r"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 algn="r">
              <a:defRPr kumimoji="0"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CD6F20A-7EF4-4AE1-A3EF-95FF26E8AC7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mag.com/encyclopedia_term/0,2542,t=3D+printing&amp;i=37077,00.asp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mag.com/encyclopedia_term/0,2542,t=3D+printing&amp;i=37077,00.as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mag.com/encyclopedia_term/0,2542,t=3D+printing&amp;i=37077,00.asp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mag.com/encyclopedia_term/0,2542,t=3D+printing&amp;i=37077,00.as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 smtClean="0"/>
              <a:t>On the right, high tolerance engine parts were printed using a process called “</a:t>
            </a:r>
            <a:r>
              <a:rPr lang="en-US" altLang="zh-CN" dirty="0" smtClean="0">
                <a:hlinkClick r:id="rId3"/>
              </a:rPr>
              <a:t>Electron Beam Melting</a:t>
            </a:r>
            <a:r>
              <a:rPr lang="en-US" altLang="zh-CN" dirty="0" smtClean="0"/>
              <a:t>” and finished with traditional machining processes. While not the norm these uses begin to suggest what is possible in medicine and industry.</a:t>
            </a:r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3101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31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0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friction coefficient, resistance of phase winding and motor</a:t>
            </a:r>
            <a:r>
              <a:rPr lang="en-US" baseline="0" dirty="0" smtClean="0"/>
              <a:t> torque will affect the step length and generate unique market in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5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T/t denotes the temperature change rate, k is the thermal conductivity, $\rho$ is the material density, $</a:t>
            </a:r>
            <a:r>
              <a:rPr lang="en-US" dirty="0" err="1" smtClean="0"/>
              <a:t>C_p</a:t>
            </a:r>
            <a:r>
              <a:rPr lang="en-US" dirty="0" smtClean="0"/>
              <a:t>$ is the heat capacity, $\</a:t>
            </a:r>
            <a:r>
              <a:rPr lang="en-US" dirty="0" err="1" smtClean="0"/>
              <a:t>frac</a:t>
            </a:r>
            <a:r>
              <a:rPr lang="en-US" dirty="0" smtClean="0"/>
              <a:t>{k}{</a:t>
            </a:r>
            <a:r>
              <a:rPr lang="en-US" dirty="0" err="1" smtClean="0"/>
              <a:t>C_p</a:t>
            </a:r>
            <a:r>
              <a:rPr lang="en-US" dirty="0" smtClean="0"/>
              <a:t>\rho}$ is called thermal diffusivity and $q$ is the internal heat generation. =&gt; Different</a:t>
            </a:r>
            <a:r>
              <a:rPr lang="en-US" baseline="0" dirty="0" smtClean="0"/>
              <a:t> tension in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8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3D printing system</a:t>
            </a:r>
            <a:r>
              <a:rPr lang="en-US" baseline="0" dirty="0" smtClean="0"/>
              <a:t> generates unique markers in 3 dimensional geometry.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8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51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20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20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 build-in</a:t>
            </a:r>
            <a:r>
              <a:rPr lang="en-US" baseline="0" dirty="0" smtClean="0"/>
              <a:t> hardcoded fingerprint for each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03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Vertex-based representation is used because</a:t>
            </a:r>
            <a:r>
              <a:rPr lang="en-US" baseline="0" dirty="0" smtClean="0"/>
              <a:t> it is the most comprehensive way to describe the geometry </a:t>
            </a:r>
            <a:r>
              <a:rPr lang="en-US" baseline="0" dirty="0" err="1" smtClean="0"/>
              <a:t>outshape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Canny edge detection to reduce the noise disturbance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2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98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23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1060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76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4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18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Unclonable</a:t>
            </a:r>
            <a:r>
              <a:rPr lang="en-US" dirty="0" smtClean="0"/>
              <a:t> process variation</a:t>
            </a:r>
            <a:r>
              <a:rPr lang="en-US" baseline="0" dirty="0" smtClean="0"/>
              <a:t> exists universally.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0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37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proliferation of 3D</a:t>
            </a:r>
            <a:r>
              <a:rPr lang="en-US" altLang="zh-CN" baseline="0" dirty="0" smtClean="0"/>
              <a:t> printing leads to a number of IP issues. </a:t>
            </a:r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anywhere. Yoda is owned by </a:t>
            </a:r>
            <a:r>
              <a:rPr lang="en-US" altLang="zh-CN" baseline="0" dirty="0" err="1" smtClean="0"/>
              <a:t>disney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37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matching point is bounded by delta,</a:t>
            </a:r>
            <a:r>
              <a:rPr lang="en-US" baseline="0" dirty="0" smtClean="0"/>
              <a:t> otherwise it’s a printing defeat.</a:t>
            </a:r>
          </a:p>
          <a:p>
            <a:r>
              <a:rPr lang="en-US" baseline="0" dirty="0" smtClean="0"/>
              <a:t>Rigid transformation is considered due to different capture 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6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6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 smtClean="0"/>
              <a:t>On the right, high tolerance engine parts were printed using a process called “</a:t>
            </a:r>
            <a:r>
              <a:rPr lang="en-US" altLang="zh-CN" dirty="0" smtClean="0">
                <a:hlinkClick r:id="rId3"/>
              </a:rPr>
              <a:t>Electron Beam Melting</a:t>
            </a:r>
            <a:r>
              <a:rPr lang="en-US" altLang="zh-CN" dirty="0" smtClean="0"/>
              <a:t>” and finished with traditional machining processes. While not the norm these uses begin to suggest what is possible in medicine and industry.</a:t>
            </a:r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1152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 smtClean="0"/>
              <a:t>On the right, high tolerance engine parts were printed using a process called “</a:t>
            </a:r>
            <a:r>
              <a:rPr lang="en-US" altLang="zh-CN" dirty="0" smtClean="0">
                <a:hlinkClick r:id="rId3"/>
              </a:rPr>
              <a:t>Electron Beam Melting</a:t>
            </a:r>
            <a:r>
              <a:rPr lang="en-US" altLang="zh-CN" dirty="0" smtClean="0"/>
              <a:t>” and finished with traditional machining processes. While not the norm these uses begin to suggest what is possible in medicine and industry.</a:t>
            </a:r>
            <a:endParaRPr lang="zh-CN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1662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On the right, high tolerance engine parts were printed using a process called “</a:t>
            </a:r>
            <a:r>
              <a:rPr lang="en-US" altLang="zh-CN" smtClean="0">
                <a:hlinkClick r:id="rId3"/>
              </a:rPr>
              <a:t>Electron Beam Melting</a:t>
            </a:r>
            <a:r>
              <a:rPr lang="en-US" altLang="zh-CN" smtClean="0"/>
              <a:t>” and finished with traditional machining processes. While not the norm these uses begin to suggest what is possible in medicine and industry.</a:t>
            </a:r>
            <a:endParaRPr lang="zh-CN" altLang="en-U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E9659F-0BE1-4958-A4DC-FEC96EFBA63A}" type="slidenum">
              <a:rPr lang="zh-CN" altLang="en-US" smtClean="0"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19715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4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4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38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Widely accessible and affordable,</a:t>
            </a:r>
            <a:r>
              <a:rPr lang="en-US" altLang="zh-CN" baseline="0" dirty="0" smtClean="0"/>
              <a:t> can use anywhere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D6F20A-7EF4-4AE1-A3EF-95FF26E8AC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/>
          <p:nvPr userDrawn="1"/>
        </p:nvSpPr>
        <p:spPr bwMode="auto">
          <a:xfrm>
            <a:off x="457200" y="152400"/>
            <a:ext cx="81534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eaLnBrk="0" hangingPunct="0">
              <a:spcBef>
                <a:spcPct val="20000"/>
              </a:spcBef>
              <a:buClr>
                <a:srgbClr val="536895"/>
              </a:buClr>
              <a:buFont typeface="Wingdings" panose="05000000000000000000" pitchFamily="2" charset="2"/>
              <a:buNone/>
              <a:defRPr/>
            </a:pPr>
            <a:endParaRPr kumimoji="0" lang="en-US" sz="2400" b="1" kern="0" dirty="0">
              <a:solidFill>
                <a:srgbClr val="536895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ubtitle 2"/>
          <p:cNvSpPr txBox="1"/>
          <p:nvPr userDrawn="1"/>
        </p:nvSpPr>
        <p:spPr bwMode="auto">
          <a:xfrm>
            <a:off x="457200" y="152400"/>
            <a:ext cx="82296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eaLnBrk="0" hangingPunct="0">
              <a:spcBef>
                <a:spcPct val="20000"/>
              </a:spcBef>
              <a:buClr>
                <a:srgbClr val="536895"/>
              </a:buClr>
              <a:buFont typeface="Wingdings" panose="05000000000000000000" pitchFamily="2" charset="2"/>
              <a:buNone/>
              <a:defRPr/>
            </a:pPr>
            <a:endParaRPr kumimoji="0" lang="en-US" sz="2400" b="1" kern="0" dirty="0">
              <a:solidFill>
                <a:srgbClr val="536895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itle 8"/>
          <p:cNvSpPr>
            <a:spLocks noGrp="1"/>
          </p:cNvSpPr>
          <p:nvPr>
            <p:ph type="ctrTitle" hasCustomPrompt="1"/>
          </p:nvPr>
        </p:nvSpPr>
        <p:spPr>
          <a:xfrm>
            <a:off x="228600" y="1371600"/>
            <a:ext cx="8686800" cy="2279650"/>
          </a:xfrm>
        </p:spPr>
        <p:txBody>
          <a:bodyPr anchor="ctr"/>
          <a:lstStyle>
            <a:lvl1pPr algn="ctr">
              <a:defRPr>
                <a:solidFill>
                  <a:srgbClr val="4C6392"/>
                </a:solidFill>
              </a:defRPr>
            </a:lvl1pPr>
          </a:lstStyle>
          <a:p>
            <a:r>
              <a:rPr lang="en-US" dirty="0" smtClean="0"/>
              <a:t>TITLE OF YOUR PROJECT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4318795"/>
            <a:ext cx="5638800" cy="678868"/>
          </a:xfrm>
        </p:spPr>
        <p:txBody>
          <a:bodyPr/>
          <a:lstStyle>
            <a:lvl1pPr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28600" y="1371600"/>
            <a:ext cx="8686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0" name="Line 27"/>
          <p:cNvSpPr>
            <a:spLocks noChangeShapeType="1"/>
          </p:cNvSpPr>
          <p:nvPr userDrawn="1"/>
        </p:nvSpPr>
        <p:spPr bwMode="auto">
          <a:xfrm>
            <a:off x="238125" y="3651250"/>
            <a:ext cx="8686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1752600" y="571500"/>
            <a:ext cx="5638800" cy="602930"/>
          </a:xfrm>
        </p:spPr>
        <p:txBody>
          <a:bodyPr/>
          <a:lstStyle>
            <a:lvl1pPr algn="ctr">
              <a:buNone/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pic>
        <p:nvPicPr>
          <p:cNvPr id="2050" name="Picture 2" descr="https://upload.wikimedia.org/wikipedia/commons/5/57/UB_stacked_blue_gra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74" y="5665207"/>
            <a:ext cx="2753026" cy="105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e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21"/>
          <p:cNvSpPr>
            <a:spLocks noGrp="1"/>
          </p:cNvSpPr>
          <p:nvPr>
            <p:ph type="title"/>
          </p:nvPr>
        </p:nvSpPr>
        <p:spPr bwMode="auto">
          <a:xfrm>
            <a:off x="0" y="76200"/>
            <a:ext cx="9144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3600"/>
            </a:lvl1pPr>
          </a:lstStyle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315200" y="228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0BC89-C405-438E-9CF2-501CBB79C5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13970" y="76200"/>
            <a:ext cx="914019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81000" y="838200"/>
            <a:ext cx="8382000" cy="5638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8077200" y="6491605"/>
            <a:ext cx="849630" cy="244475"/>
          </a:xfrm>
          <a:prstGeom prst="rect">
            <a:avLst/>
          </a:prstGeom>
        </p:spPr>
        <p:txBody>
          <a:bodyPr rIns="0"/>
          <a:lstStyle>
            <a:lvl1pPr algn="r">
              <a:defRPr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F8FAD1E-5F53-4C20-9E75-7C8ABDC4AB48}" type="slidenum">
              <a:rPr kumimoji="1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PMingLiU" panose="02020500000000000000" charset="-120"/>
                <a:cs typeface="Arial" panose="020B0604020202020204" pitchFamily="34" charset="0"/>
              </a:rPr>
              <a:t>‹#›</a:t>
            </a:fld>
            <a:r>
              <a:rPr kumimoji="1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PMingLiU" panose="02020500000000000000" charset="-120"/>
                <a:cs typeface="Arial" panose="020B0604020202020204" pitchFamily="34" charset="0"/>
              </a:rPr>
              <a:t>/</a:t>
            </a:r>
            <a:r>
              <a:rPr kumimoji="1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PMingLiU" panose="02020500000000000000" charset="-120"/>
                <a:cs typeface="Arial" panose="020B0604020202020204" pitchFamily="34" charset="0"/>
              </a:rPr>
              <a:t>33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PMingLiU" panose="02020500000000000000" charset="-12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800" b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9F2936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4E8542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.png"/><Relationship Id="rId11" Type="http://schemas.openxmlformats.org/officeDocument/2006/relationships/image" Target="../media/image65.wmf"/><Relationship Id="rId5" Type="http://schemas.openxmlformats.org/officeDocument/2006/relationships/image" Target="../media/image68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67.jpe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4150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341504" cy="68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 smtClean="0">
                <a:latin typeface="Futura Bk" panose="020B0502020204020303" pitchFamily="34" charset="0"/>
              </a:rPr>
              <a:t>Approach feature</a:t>
            </a:r>
            <a:endParaRPr lang="en-US" sz="4400" dirty="0">
              <a:latin typeface="Futura Bk" panose="020B0502020204020303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991600" cy="5641848"/>
          </a:xfrm>
        </p:spPr>
        <p:txBody>
          <a:bodyPr/>
          <a:lstStyle/>
          <a:p>
            <a:r>
              <a:rPr lang="en-US" dirty="0" smtClean="0">
                <a:latin typeface="Futura-Heavy" panose="020B0A00000000000000" pitchFamily="34" charset="0"/>
              </a:rPr>
              <a:t>High Security: </a:t>
            </a:r>
            <a:r>
              <a:rPr lang="en-US" b="0" i="1" dirty="0" err="1" smtClean="0">
                <a:latin typeface="Futura-Light" panose="020B0400000000000000" pitchFamily="34" charset="0"/>
              </a:rPr>
              <a:t>Unclonable</a:t>
            </a:r>
            <a:r>
              <a:rPr lang="en-US" b="0" i="1" dirty="0" smtClean="0">
                <a:latin typeface="Futura-Light" panose="020B0400000000000000" pitchFamily="34" charset="0"/>
              </a:rPr>
              <a:t> process variation.</a:t>
            </a:r>
          </a:p>
          <a:p>
            <a:r>
              <a:rPr lang="en-US" dirty="0" smtClean="0">
                <a:latin typeface="Futura-Heavy" panose="020B0A00000000000000" pitchFamily="34" charset="0"/>
              </a:rPr>
              <a:t>Full Compatibility: </a:t>
            </a:r>
            <a:r>
              <a:rPr lang="en-US" b="0" i="1" dirty="0" smtClean="0">
                <a:latin typeface="Futura-Light" panose="020B0400000000000000" pitchFamily="34" charset="0"/>
              </a:rPr>
              <a:t>No change on QR code practice.</a:t>
            </a:r>
          </a:p>
          <a:p>
            <a:r>
              <a:rPr lang="en-US" dirty="0" smtClean="0">
                <a:latin typeface="Futura-Heavy" panose="020B0A00000000000000" pitchFamily="34" charset="0"/>
              </a:rPr>
              <a:t>Seamless Integration: </a:t>
            </a:r>
            <a:r>
              <a:rPr lang="en-US" b="0" i="1" dirty="0">
                <a:solidFill>
                  <a:srgbClr val="FF0000"/>
                </a:solidFill>
                <a:latin typeface="Futura-Light" panose="020B0400000000000000" pitchFamily="34" charset="0"/>
              </a:rPr>
              <a:t>All-in-one</a:t>
            </a:r>
            <a:r>
              <a:rPr lang="en-US" b="0" i="1" dirty="0">
                <a:latin typeface="Futura-Light" panose="020B0400000000000000" pitchFamily="34" charset="0"/>
              </a:rPr>
              <a:t>, </a:t>
            </a:r>
            <a:r>
              <a:rPr lang="en-US" b="0" i="1" dirty="0" smtClean="0">
                <a:latin typeface="Futura-Light" panose="020B0400000000000000" pitchFamily="34" charset="0"/>
              </a:rPr>
              <a:t>not </a:t>
            </a:r>
            <a:r>
              <a:rPr lang="en-US" b="0" i="1" dirty="0">
                <a:latin typeface="Futura-Light" panose="020B0400000000000000" pitchFamily="34" charset="0"/>
              </a:rPr>
              <a:t>detachable.</a:t>
            </a:r>
            <a:endParaRPr lang="en-US" dirty="0">
              <a:latin typeface="Futura-Light" panose="020B0400000000000000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03182"/>
            <a:ext cx="6019800" cy="43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722244"/>
            <a:ext cx="9144000" cy="8072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How to achieve this goal?</a:t>
            </a:r>
            <a:endParaRPr lang="en-US" sz="8800" b="1" dirty="0">
              <a:latin typeface="Futura-Light" panose="020B04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 smtClean="0">
                <a:latin typeface="Futura Bk" panose="020B0502020204020303" pitchFamily="34" charset="0"/>
              </a:rPr>
              <a:t>3D Printing Process Variation</a:t>
            </a:r>
            <a:endParaRPr lang="en-US" sz="4400" dirty="0">
              <a:latin typeface="Futura Bk" panose="020B0502020204020303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632947" y="1093694"/>
            <a:ext cx="1878106" cy="1878106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utura-Light" panose="020B0400000000000000" pitchFamily="34" charset="0"/>
              </a:rPr>
              <a:t>Motor System</a:t>
            </a:r>
            <a:endParaRPr lang="en-US" sz="2800" dirty="0">
              <a:latin typeface="Futura-Light" panose="020B0400000000000000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24000" y="3836894"/>
            <a:ext cx="1950136" cy="1878106"/>
            <a:chOff x="1640385" y="3886200"/>
            <a:chExt cx="1950136" cy="1878106"/>
          </a:xfrm>
        </p:grpSpPr>
        <p:sp>
          <p:nvSpPr>
            <p:cNvPr id="19" name="Oval 18"/>
            <p:cNvSpPr/>
            <p:nvPr/>
          </p:nvSpPr>
          <p:spPr>
            <a:xfrm>
              <a:off x="1676400" y="3886200"/>
              <a:ext cx="1878106" cy="1878106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Futura-Light" panose="020B0400000000000000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640385" y="4194311"/>
              <a:ext cx="1950136" cy="1261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utura-Light" panose="020B0400000000000000" pitchFamily="34" charset="0"/>
                </a:rPr>
                <a:t> </a:t>
              </a:r>
              <a:r>
                <a:rPr lang="en-US" sz="2400" dirty="0">
                  <a:solidFill>
                    <a:schemeClr val="bg1"/>
                  </a:solidFill>
                  <a:latin typeface="Futura-Light" panose="020B0400000000000000" pitchFamily="34" charset="0"/>
                </a:rPr>
                <a:t>Thermal Conduction System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69864" y="3836894"/>
            <a:ext cx="1950136" cy="1878106"/>
            <a:chOff x="1640385" y="3886200"/>
            <a:chExt cx="1950136" cy="1878106"/>
          </a:xfrm>
        </p:grpSpPr>
        <p:sp>
          <p:nvSpPr>
            <p:cNvPr id="23" name="Oval 22"/>
            <p:cNvSpPr/>
            <p:nvPr/>
          </p:nvSpPr>
          <p:spPr>
            <a:xfrm>
              <a:off x="1676400" y="3886200"/>
              <a:ext cx="1878106" cy="187810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Futura-Light" panose="020B0400000000000000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40385" y="4419600"/>
              <a:ext cx="195013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utura-Light" panose="020B0400000000000000" pitchFamily="34" charset="0"/>
                </a:rPr>
                <a:t> </a:t>
              </a:r>
              <a:r>
                <a:rPr lang="en-US" sz="2400" dirty="0" smtClean="0">
                  <a:solidFill>
                    <a:schemeClr val="bg1"/>
                  </a:solidFill>
                  <a:latin typeface="Futura-Light" panose="020B0400000000000000" pitchFamily="34" charset="0"/>
                </a:rPr>
                <a:t>Transmission System</a:t>
              </a:r>
              <a:endParaRPr lang="en-US" sz="2400" dirty="0">
                <a:solidFill>
                  <a:schemeClr val="bg1"/>
                </a:solidFill>
                <a:latin typeface="Futura-Light" panose="020B0400000000000000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45" y="3429000"/>
            <a:ext cx="1040994" cy="1040994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4495800" y="3048000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7200000">
            <a:off x="5235492" y="4161503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4400000">
            <a:off x="3694501" y="4161502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722244"/>
            <a:ext cx="9144000" cy="8072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Variations </a:t>
            </a:r>
            <a:r>
              <a:rPr lang="en-US" sz="4800" b="1" dirty="0"/>
              <a:t>in 3D </a:t>
            </a:r>
            <a:r>
              <a:rPr lang="en-US" sz="4800" b="1" dirty="0" smtClean="0"/>
              <a:t>printing process</a:t>
            </a:r>
            <a:endParaRPr lang="en-US" sz="8800" b="1" dirty="0">
              <a:latin typeface="Futura-Light" panose="020B04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3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 smtClean="0">
                <a:latin typeface="Futura Bk" panose="020B0502020204020303" pitchFamily="34" charset="0"/>
              </a:rPr>
              <a:t>3D Printing Process Variation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43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 smtClean="0">
                <a:latin typeface="Futura Bk" panose="020B0502020204020303" pitchFamily="34" charset="0"/>
              </a:rPr>
              <a:t>3D Printing Process Variation</a:t>
            </a:r>
            <a:endParaRPr lang="en-US" sz="4400" dirty="0">
              <a:latin typeface="Futura Bk" panose="020B0502020204020303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632947" y="1093694"/>
            <a:ext cx="1878106" cy="1878106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utura-Light" panose="020B0400000000000000" pitchFamily="34" charset="0"/>
              </a:rPr>
              <a:t>Motor System</a:t>
            </a:r>
            <a:endParaRPr lang="en-US" sz="2800" dirty="0">
              <a:latin typeface="Futura-Light" panose="020B0400000000000000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24000" y="3836894"/>
            <a:ext cx="1950136" cy="1878106"/>
            <a:chOff x="1640385" y="3886200"/>
            <a:chExt cx="1950136" cy="1878106"/>
          </a:xfrm>
        </p:grpSpPr>
        <p:sp>
          <p:nvSpPr>
            <p:cNvPr id="19" name="Oval 18"/>
            <p:cNvSpPr/>
            <p:nvPr/>
          </p:nvSpPr>
          <p:spPr>
            <a:xfrm>
              <a:off x="1676400" y="3886200"/>
              <a:ext cx="1878106" cy="1878106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Futura-Light" panose="020B0400000000000000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640385" y="4194311"/>
              <a:ext cx="1950136" cy="1261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utura-Light" panose="020B0400000000000000" pitchFamily="34" charset="0"/>
                </a:rPr>
                <a:t> </a:t>
              </a:r>
              <a:r>
                <a:rPr lang="en-US" sz="2400" dirty="0">
                  <a:solidFill>
                    <a:schemeClr val="bg1"/>
                  </a:solidFill>
                  <a:latin typeface="Futura-Light" panose="020B0400000000000000" pitchFamily="34" charset="0"/>
                </a:rPr>
                <a:t>Thermal Conduction System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69864" y="3836894"/>
            <a:ext cx="1950136" cy="1878106"/>
            <a:chOff x="1640385" y="3886200"/>
            <a:chExt cx="1950136" cy="1878106"/>
          </a:xfrm>
        </p:grpSpPr>
        <p:sp>
          <p:nvSpPr>
            <p:cNvPr id="23" name="Oval 22"/>
            <p:cNvSpPr/>
            <p:nvPr/>
          </p:nvSpPr>
          <p:spPr>
            <a:xfrm>
              <a:off x="1676400" y="3886200"/>
              <a:ext cx="1878106" cy="187810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Futura-Light" panose="020B0400000000000000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40385" y="4419600"/>
              <a:ext cx="195013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utura-Light" panose="020B0400000000000000" pitchFamily="34" charset="0"/>
                </a:rPr>
                <a:t> </a:t>
              </a:r>
              <a:r>
                <a:rPr lang="en-US" sz="2400" dirty="0" smtClean="0">
                  <a:solidFill>
                    <a:schemeClr val="bg1"/>
                  </a:solidFill>
                  <a:latin typeface="Futura-Light" panose="020B0400000000000000" pitchFamily="34" charset="0"/>
                </a:rPr>
                <a:t>Transmission System</a:t>
              </a:r>
              <a:endParaRPr lang="en-US" sz="2400" dirty="0">
                <a:solidFill>
                  <a:schemeClr val="bg1"/>
                </a:solidFill>
                <a:latin typeface="Futura-Light" panose="020B0400000000000000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45" y="3429000"/>
            <a:ext cx="1040994" cy="1040994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4495800" y="3048000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7200000">
            <a:off x="5235492" y="4161503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4400000">
            <a:off x="3694501" y="4161502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Futura Bk" panose="020B0502020204020303" pitchFamily="34" charset="0"/>
              </a:rPr>
              <a:t>3D Printing Process Variation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7" y="2133600"/>
            <a:ext cx="8303743" cy="36576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/>
          <a:p>
            <a:r>
              <a:rPr lang="en-US" dirty="0" smtClean="0">
                <a:latin typeface="Futura-Heavy" panose="020B0A00000000000000" pitchFamily="34" charset="0"/>
              </a:rPr>
              <a:t>1. Motor System</a:t>
            </a:r>
            <a:endParaRPr lang="en-US" dirty="0">
              <a:latin typeface="Futura-Heavy" panose="020B0A00000000000000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7086" y="3408217"/>
            <a:ext cx="2514600" cy="11083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Length </a:t>
            </a:r>
            <a:r>
              <a:rPr lang="en-US" sz="3200" b="1" dirty="0">
                <a:solidFill>
                  <a:srgbClr val="FF0000"/>
                </a:solidFill>
                <a:latin typeface="Futura-Light" panose="020B0400000000000000" pitchFamily="34" charset="0"/>
              </a:rPr>
              <a:t>M</a:t>
            </a:r>
            <a:r>
              <a:rPr lang="en-US" altLang="zh-CN" sz="3200" b="1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arker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Futura Bk" panose="020B0502020204020303" pitchFamily="34" charset="0"/>
              </a:rPr>
              <a:t>3D Printing Process Variation</a:t>
            </a:r>
            <a:endParaRPr lang="en-US" sz="440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/>
          <a:p>
            <a:r>
              <a:rPr lang="en-US" dirty="0" smtClean="0">
                <a:latin typeface="Futura-Heavy" panose="020B0A00000000000000" pitchFamily="34" charset="0"/>
              </a:rPr>
              <a:t>2. Thermal </a:t>
            </a:r>
            <a:r>
              <a:rPr lang="en-US" dirty="0">
                <a:latin typeface="Futura-Heavy" panose="020B0A00000000000000" pitchFamily="34" charset="0"/>
              </a:rPr>
              <a:t>Conduction System</a:t>
            </a:r>
          </a:p>
          <a:p>
            <a:endParaRPr lang="en-US" dirty="0">
              <a:latin typeface="Futura-Heavy" panose="020B0A00000000000000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01" y="1371600"/>
            <a:ext cx="5884499" cy="2790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361635"/>
            <a:ext cx="5791200" cy="23776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62600" y="5131379"/>
            <a:ext cx="1828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Width </a:t>
            </a:r>
            <a:r>
              <a:rPr lang="en-US" sz="2400" b="1" dirty="0">
                <a:solidFill>
                  <a:srgbClr val="FF0000"/>
                </a:solidFill>
                <a:latin typeface="Futura-Light" panose="020B0400000000000000" pitchFamily="34" charset="0"/>
              </a:rPr>
              <a:t>M</a:t>
            </a:r>
            <a:r>
              <a:rPr lang="en-US" altLang="zh-CN" sz="2400" b="1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arker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Futura Bk" panose="020B0502020204020303" pitchFamily="34" charset="0"/>
              </a:rPr>
              <a:t>3D Printing Process Variation</a:t>
            </a:r>
            <a:endParaRPr lang="en-US" sz="440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/>
          <a:p>
            <a:r>
              <a:rPr lang="en-US" dirty="0" smtClean="0">
                <a:latin typeface="Futura-Heavy" panose="020B0A00000000000000" pitchFamily="34" charset="0"/>
              </a:rPr>
              <a:t>3. Transmission System</a:t>
            </a:r>
          </a:p>
          <a:p>
            <a:pPr lvl="1"/>
            <a:r>
              <a:rPr lang="en-US" dirty="0" smtClean="0">
                <a:latin typeface="Futura-Light" panose="020B0400000000000000" pitchFamily="34" charset="0"/>
              </a:rPr>
              <a:t>Belt-pulley transmission</a:t>
            </a:r>
          </a:p>
          <a:p>
            <a:pPr lvl="1"/>
            <a:r>
              <a:rPr lang="en-US" dirty="0" smtClean="0">
                <a:latin typeface="Futura-Light" panose="020B0400000000000000" pitchFamily="34" charset="0"/>
              </a:rPr>
              <a:t>Lead-screw transmission</a:t>
            </a:r>
            <a:endParaRPr lang="en-US" dirty="0">
              <a:latin typeface="Futura-Light" panose="020B0400000000000000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15832"/>
            <a:ext cx="1758145" cy="294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945" y="2915832"/>
            <a:ext cx="2223064" cy="294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276600"/>
            <a:ext cx="2438400" cy="2486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6600" y="3807750"/>
            <a:ext cx="669365" cy="11569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48401" y="5269172"/>
            <a:ext cx="2438399" cy="493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Futura-Light" panose="020B0400000000000000" pitchFamily="34" charset="0"/>
              </a:rPr>
              <a:t>H</a:t>
            </a:r>
            <a:r>
              <a:rPr lang="en-US" altLang="zh-CN" sz="2800" b="1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eight</a:t>
            </a:r>
            <a:r>
              <a:rPr lang="en-US" sz="2800" b="1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Futura-Light" panose="020B0400000000000000" pitchFamily="34" charset="0"/>
              </a:rPr>
              <a:t>M</a:t>
            </a:r>
            <a:r>
              <a:rPr lang="en-US" altLang="zh-CN" sz="2800" b="1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arker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 smtClean="0">
                <a:latin typeface="Futura Bk" panose="020B0502020204020303" pitchFamily="34" charset="0"/>
              </a:rPr>
              <a:t>QR Code Universal Protocol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71800" y="1981200"/>
            <a:ext cx="3505200" cy="348608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 rot="16200000">
            <a:off x="5453743" y="4452257"/>
            <a:ext cx="1143000" cy="1230086"/>
          </a:xfrm>
          <a:prstGeom prst="ellipse">
            <a:avLst/>
          </a:prstGeom>
          <a:noFill/>
          <a:ln w="76200">
            <a:solidFill>
              <a:srgbClr val="000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 err="1">
                <a:latin typeface="Futura Bk" panose="020B0502020204020303" pitchFamily="34" charset="0"/>
              </a:rPr>
              <a:t>U</a:t>
            </a:r>
            <a:r>
              <a:rPr lang="en-US" altLang="zh-CN" sz="4400" dirty="0" err="1" smtClean="0">
                <a:latin typeface="Futura Bk" panose="020B0502020204020303" pitchFamily="34" charset="0"/>
              </a:rPr>
              <a:t>nclonable</a:t>
            </a:r>
            <a:r>
              <a:rPr lang="en-US" altLang="zh-CN" sz="4400" dirty="0" smtClean="0">
                <a:latin typeface="Futura Bk" panose="020B0502020204020303" pitchFamily="34" charset="0"/>
              </a:rPr>
              <a:t> </a:t>
            </a:r>
            <a:r>
              <a:rPr lang="en-US" altLang="zh-CN" sz="4400" dirty="0">
                <a:latin typeface="Futura Bk" panose="020B0502020204020303" pitchFamily="34" charset="0"/>
              </a:rPr>
              <a:t>fingerprint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63" y="990600"/>
            <a:ext cx="2714947" cy="27149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0" y="4052381"/>
            <a:ext cx="2744015" cy="27294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052381"/>
            <a:ext cx="2729419" cy="272941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468065" y="5417090"/>
            <a:ext cx="533400" cy="91440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400800" y="4191000"/>
            <a:ext cx="533400" cy="68580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20414898">
            <a:off x="8271337" y="4177382"/>
            <a:ext cx="442945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934200" y="2514599"/>
            <a:ext cx="324665" cy="595473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400800" y="1144044"/>
            <a:ext cx="533400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21390760">
            <a:off x="174467" y="4734756"/>
            <a:ext cx="356901" cy="539502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8" y="964858"/>
            <a:ext cx="2714947" cy="2710209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 rot="16200000">
            <a:off x="736237" y="2867472"/>
            <a:ext cx="414025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6200000">
            <a:off x="1542878" y="1038672"/>
            <a:ext cx="414025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03419" y="896035"/>
            <a:ext cx="2057400" cy="204617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 rot="16200000">
            <a:off x="5124932" y="2422522"/>
            <a:ext cx="592803" cy="587829"/>
          </a:xfrm>
          <a:prstGeom prst="ellipse">
            <a:avLst/>
          </a:prstGeom>
          <a:noFill/>
          <a:ln w="76200">
            <a:solidFill>
              <a:srgbClr val="000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124201" y="2743200"/>
            <a:ext cx="2003218" cy="533400"/>
          </a:xfrm>
          <a:prstGeom prst="straightConnector1">
            <a:avLst/>
          </a:prstGeom>
          <a:ln w="38100">
            <a:solidFill>
              <a:srgbClr val="0000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9" idx="1"/>
          </p:cNvCxnSpPr>
          <p:nvPr/>
        </p:nvCxnSpPr>
        <p:spPr>
          <a:xfrm flipH="1">
            <a:off x="3200400" y="2926024"/>
            <a:ext cx="2013105" cy="2636576"/>
          </a:xfrm>
          <a:prstGeom prst="straightConnector1">
            <a:avLst/>
          </a:prstGeom>
          <a:ln w="38100">
            <a:solidFill>
              <a:srgbClr val="0000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3"/>
          </p:cNvCxnSpPr>
          <p:nvPr/>
        </p:nvCxnSpPr>
        <p:spPr>
          <a:xfrm>
            <a:off x="5629162" y="2926024"/>
            <a:ext cx="543038" cy="274376"/>
          </a:xfrm>
          <a:prstGeom prst="straightConnector1">
            <a:avLst/>
          </a:prstGeom>
          <a:ln w="38100">
            <a:solidFill>
              <a:srgbClr val="0000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9" idx="2"/>
          </p:cNvCxnSpPr>
          <p:nvPr/>
        </p:nvCxnSpPr>
        <p:spPr>
          <a:xfrm>
            <a:off x="5421334" y="3012838"/>
            <a:ext cx="750866" cy="2549762"/>
          </a:xfrm>
          <a:prstGeom prst="straightConnector1">
            <a:avLst/>
          </a:prstGeom>
          <a:ln w="38100">
            <a:solidFill>
              <a:srgbClr val="0000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9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Bk" panose="020B0502020204020303" pitchFamily="34" charset="0"/>
              </a:rPr>
              <a:t>My Smartphone Recognizes Genuine QR Codes! Practical </a:t>
            </a:r>
            <a:r>
              <a:rPr lang="en-US" dirty="0" err="1">
                <a:latin typeface="Futura Bk" panose="020B0502020204020303" pitchFamily="34" charset="0"/>
              </a:rPr>
              <a:t>Unclonable</a:t>
            </a:r>
            <a:r>
              <a:rPr lang="en-US" dirty="0">
                <a:latin typeface="Futura Bk" panose="020B0502020204020303" pitchFamily="34" charset="0"/>
              </a:rPr>
              <a:t> QR Code via 3D Printing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19200" y="3733800"/>
            <a:ext cx="6705600" cy="109140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Chen Song, </a:t>
            </a:r>
            <a:r>
              <a:rPr lang="en-US" dirty="0" err="1">
                <a:solidFill>
                  <a:srgbClr val="4C6392"/>
                </a:solidFill>
                <a:latin typeface="Futura Bk" panose="020B0502020204020303" pitchFamily="34" charset="0"/>
                <a:ea typeface="+mj-ea"/>
              </a:rPr>
              <a:t>Zhengxiong</a:t>
            </a:r>
            <a:r>
              <a:rPr lang="en-US" dirty="0">
                <a:solidFill>
                  <a:srgbClr val="4C6392"/>
                </a:solidFill>
                <a:latin typeface="Futura Bk" panose="020B0502020204020303" pitchFamily="34" charset="0"/>
                <a:ea typeface="+mj-ea"/>
              </a:rPr>
              <a:t> Li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Wenyao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 Xu, Chi Zhou, </a:t>
            </a:r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Zhanpeng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Jin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Kui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Futura Bk" panose="020B0502020204020303" pitchFamily="34" charset="0"/>
              </a:rPr>
              <a:t> Ren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Futura Bk" panose="020B0502020204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Futura Bk" panose="020B0502020204020303" pitchFamily="34" charset="0"/>
              </a:rPr>
              <a:t>UbiComp</a:t>
            </a:r>
            <a:r>
              <a:rPr lang="en-US" altLang="zh-CN" dirty="0" smtClean="0">
                <a:solidFill>
                  <a:schemeClr val="bg1"/>
                </a:solidFill>
                <a:latin typeface="Futura Bk" panose="020B0502020204020303" pitchFamily="34" charset="0"/>
              </a:rPr>
              <a:t> 2018</a:t>
            </a:r>
            <a:endParaRPr lang="en-US" altLang="zh-CN" dirty="0">
              <a:solidFill>
                <a:schemeClr val="bg1"/>
              </a:solidFill>
              <a:latin typeface="Futura Bk" panose="020B05020202040203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 err="1">
                <a:latin typeface="Futura Bk" panose="020B0502020204020303" pitchFamily="34" charset="0"/>
              </a:rPr>
              <a:t>U</a:t>
            </a:r>
            <a:r>
              <a:rPr lang="en-US" altLang="zh-CN" sz="4400" dirty="0" err="1" smtClean="0">
                <a:latin typeface="Futura Bk" panose="020B0502020204020303" pitchFamily="34" charset="0"/>
              </a:rPr>
              <a:t>nclonable</a:t>
            </a:r>
            <a:r>
              <a:rPr lang="en-US" altLang="zh-CN" sz="4400" dirty="0" smtClean="0">
                <a:latin typeface="Futura Bk" panose="020B0502020204020303" pitchFamily="34" charset="0"/>
              </a:rPr>
              <a:t> </a:t>
            </a:r>
            <a:r>
              <a:rPr lang="en-US" altLang="zh-CN" sz="4400" dirty="0">
                <a:latin typeface="Futura Bk" panose="020B0502020204020303" pitchFamily="34" charset="0"/>
              </a:rPr>
              <a:t>fingerprint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63" y="990600"/>
            <a:ext cx="2714947" cy="27149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52381"/>
            <a:ext cx="2744015" cy="27294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052381"/>
            <a:ext cx="2729419" cy="272941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467915" y="5417090"/>
            <a:ext cx="533400" cy="91440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10200" y="4191000"/>
            <a:ext cx="533400" cy="68580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20414898">
            <a:off x="7280737" y="4177382"/>
            <a:ext cx="442945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943600" y="2514599"/>
            <a:ext cx="324665" cy="595473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10200" y="1144044"/>
            <a:ext cx="533400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21390760">
            <a:off x="1174317" y="4734756"/>
            <a:ext cx="356901" cy="539502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68" y="964858"/>
            <a:ext cx="2714947" cy="2710209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 rot="16200000">
            <a:off x="1736087" y="2867472"/>
            <a:ext cx="414025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6200000">
            <a:off x="2542728" y="1038672"/>
            <a:ext cx="414025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838200"/>
            <a:ext cx="9144000" cy="157088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These </a:t>
            </a:r>
            <a:r>
              <a:rPr lang="en-US" sz="4400" b="1" dirty="0"/>
              <a:t>v</a:t>
            </a:r>
            <a:r>
              <a:rPr lang="en-US" sz="4400" b="1" dirty="0" smtClean="0"/>
              <a:t>ariations lead </a:t>
            </a:r>
            <a:r>
              <a:rPr lang="en-US" sz="4400" b="1" dirty="0"/>
              <a:t>to </a:t>
            </a:r>
            <a:r>
              <a:rPr lang="en-US" sz="4400" b="1" dirty="0" err="1"/>
              <a:t>unclonable</a:t>
            </a:r>
            <a:r>
              <a:rPr lang="en-US" sz="4400" b="1" dirty="0"/>
              <a:t> fingerprint on each printed product</a:t>
            </a:r>
            <a:endParaRPr lang="en-US" sz="28700" b="1" dirty="0">
              <a:latin typeface="Futura-Light" panose="020B0400000000000000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85800" y="3314755"/>
            <a:ext cx="6091463" cy="783644"/>
            <a:chOff x="1730227" y="334"/>
            <a:chExt cx="6091463" cy="783644"/>
          </a:xfrm>
        </p:grpSpPr>
        <p:sp>
          <p:nvSpPr>
            <p:cNvPr id="22" name="Pentagon 21"/>
            <p:cNvSpPr/>
            <p:nvPr/>
          </p:nvSpPr>
          <p:spPr>
            <a:xfrm rot="10800000">
              <a:off x="1730227" y="334"/>
              <a:ext cx="6091463" cy="78364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 txBox="1"/>
            <p:nvPr/>
          </p:nvSpPr>
          <p:spPr>
            <a:xfrm rot="21600000">
              <a:off x="1926138" y="334"/>
              <a:ext cx="5895552" cy="7836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565" tIns="148590" rIns="277368" bIns="148590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Aft>
                  <a:spcPct val="35000"/>
                </a:spcAft>
              </a:pPr>
              <a:r>
                <a:rPr kumimoji="1" lang="en-US" sz="3900" b="1" kern="1200" dirty="0" smtClean="0">
                  <a:solidFill>
                    <a:srgbClr val="0000F2"/>
                  </a:solidFill>
                </a:rPr>
                <a:t>1. </a:t>
              </a:r>
              <a:r>
                <a:rPr lang="en-US" sz="3900" b="1" dirty="0" smtClean="0">
                  <a:solidFill>
                    <a:srgbClr val="0000F2"/>
                  </a:solidFill>
                </a:rPr>
                <a:t>Inevitable</a:t>
              </a:r>
              <a:endParaRPr lang="en-US" sz="3900" b="1" kern="1200" dirty="0">
                <a:solidFill>
                  <a:srgbClr val="0000F2"/>
                </a:solidFill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293977" y="3314755"/>
            <a:ext cx="783644" cy="78364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6" name="Group 25"/>
          <p:cNvGrpSpPr/>
          <p:nvPr/>
        </p:nvGrpSpPr>
        <p:grpSpPr>
          <a:xfrm>
            <a:off x="1365314" y="4289679"/>
            <a:ext cx="6548663" cy="783644"/>
            <a:chOff x="2344307" y="975258"/>
            <a:chExt cx="6091463" cy="783644"/>
          </a:xfrm>
        </p:grpSpPr>
        <p:sp>
          <p:nvSpPr>
            <p:cNvPr id="27" name="Pentagon 26"/>
            <p:cNvSpPr/>
            <p:nvPr/>
          </p:nvSpPr>
          <p:spPr>
            <a:xfrm rot="10800000">
              <a:off x="2344307" y="975258"/>
              <a:ext cx="6091463" cy="78364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Pentagon 7"/>
            <p:cNvSpPr txBox="1"/>
            <p:nvPr/>
          </p:nvSpPr>
          <p:spPr>
            <a:xfrm>
              <a:off x="2540218" y="975258"/>
              <a:ext cx="5895552" cy="7836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565" tIns="148590" rIns="277368" bIns="148590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3900" b="1" kern="1200" dirty="0" smtClean="0">
                  <a:solidFill>
                    <a:srgbClr val="0000F2"/>
                  </a:solidFill>
                </a:rPr>
                <a:t>2. </a:t>
              </a:r>
              <a:r>
                <a:rPr lang="en-US" sz="3900" b="1" dirty="0" smtClean="0">
                  <a:solidFill>
                    <a:srgbClr val="0000F2"/>
                  </a:solidFill>
                </a:rPr>
                <a:t>Non-repeatable</a:t>
              </a:r>
              <a:endParaRPr lang="en-US" sz="3900" b="1" kern="1200" dirty="0">
                <a:solidFill>
                  <a:srgbClr val="0000F2"/>
                </a:solidFill>
              </a:endParaRPr>
            </a:p>
          </p:txBody>
        </p:sp>
      </p:grpSp>
      <p:sp>
        <p:nvSpPr>
          <p:cNvPr id="35" name="Oval 34"/>
          <p:cNvSpPr/>
          <p:nvPr/>
        </p:nvSpPr>
        <p:spPr>
          <a:xfrm>
            <a:off x="1046550" y="4289679"/>
            <a:ext cx="783644" cy="78364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6" name="Group 35"/>
          <p:cNvGrpSpPr/>
          <p:nvPr/>
        </p:nvGrpSpPr>
        <p:grpSpPr>
          <a:xfrm>
            <a:off x="2024204" y="5274201"/>
            <a:ext cx="6900679" cy="783644"/>
            <a:chOff x="3068632" y="1959780"/>
            <a:chExt cx="6091463" cy="783644"/>
          </a:xfrm>
        </p:grpSpPr>
        <p:sp>
          <p:nvSpPr>
            <p:cNvPr id="37" name="Pentagon 36"/>
            <p:cNvSpPr/>
            <p:nvPr/>
          </p:nvSpPr>
          <p:spPr>
            <a:xfrm rot="10800000">
              <a:off x="3068632" y="1959780"/>
              <a:ext cx="6091463" cy="78364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Pentagon 10"/>
            <p:cNvSpPr txBox="1"/>
            <p:nvPr/>
          </p:nvSpPr>
          <p:spPr>
            <a:xfrm rot="21600000">
              <a:off x="3264543" y="1959780"/>
              <a:ext cx="5895552" cy="7836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565" tIns="148590" rIns="277368" bIns="148590" numCol="1" spcCol="1270" anchor="ctr" anchorCtr="0">
              <a:noAutofit/>
            </a:bodyPr>
            <a:lstStyle/>
            <a:p>
              <a:pPr lvl="0" algn="r" defTabSz="1733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3900" b="1" kern="1200" dirty="0" smtClean="0">
                  <a:solidFill>
                    <a:srgbClr val="0000F2"/>
                  </a:solidFill>
                </a:rPr>
                <a:t>3. </a:t>
              </a:r>
              <a:r>
                <a:rPr lang="en-US" sz="3900" b="1" dirty="0" smtClean="0">
                  <a:solidFill>
                    <a:srgbClr val="0000F2"/>
                  </a:solidFill>
                </a:rPr>
                <a:t>Persistent </a:t>
              </a:r>
              <a:r>
                <a:rPr lang="en-US" sz="3900" b="1" dirty="0">
                  <a:solidFill>
                    <a:srgbClr val="0000F2"/>
                  </a:solidFill>
                </a:rPr>
                <a:t>and measurable</a:t>
              </a:r>
              <a:endParaRPr lang="en-US" sz="3900" b="1" kern="1200" dirty="0">
                <a:solidFill>
                  <a:srgbClr val="0000F2"/>
                </a:solidFill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1683136" y="5274201"/>
            <a:ext cx="783644" cy="78364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1068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System Overview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54" y="2667000"/>
            <a:ext cx="8651846" cy="2209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81200" y="4977825"/>
            <a:ext cx="5976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Variations in 3D printing process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219784"/>
            <a:ext cx="7315200" cy="5328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sz="2800" b="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Integration of QR Fingerprint and Product</a:t>
            </a:r>
            <a:endParaRPr kumimoji="0" lang="en-US" sz="2800" b="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2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Fingerprint Extraction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/>
          <a:p>
            <a:r>
              <a:rPr lang="en-US" b="0" dirty="0" smtClean="0">
                <a:latin typeface="Futura-Light" panose="020B0400000000000000" pitchFamily="34" charset="0"/>
              </a:rPr>
              <a:t>How to present the </a:t>
            </a:r>
            <a:r>
              <a:rPr lang="en-US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geometric marker </a:t>
            </a:r>
            <a:r>
              <a:rPr lang="en-US" b="0" dirty="0" smtClean="0">
                <a:latin typeface="Futura-Light" panose="020B0400000000000000" pitchFamily="34" charset="0"/>
              </a:rPr>
              <a:t>(fingerprint) generated by the process variation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b="0" dirty="0" smtClean="0">
              <a:latin typeface="Futura-Light" panose="020B0400000000000000" pitchFamily="34" charset="0"/>
            </a:endParaRPr>
          </a:p>
        </p:txBody>
      </p:sp>
      <p:pic>
        <p:nvPicPr>
          <p:cNvPr id="4" name="Picture 3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2955528"/>
            <a:ext cx="1785620" cy="1795780"/>
          </a:xfrm>
          <a:prstGeom prst="rect">
            <a:avLst/>
          </a:prstGeom>
        </p:spPr>
      </p:pic>
      <p:pic>
        <p:nvPicPr>
          <p:cNvPr id="5" name="Picture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780" y="2954258"/>
            <a:ext cx="1800225" cy="1796415"/>
          </a:xfrm>
          <a:prstGeom prst="rect">
            <a:avLst/>
          </a:prstGeom>
        </p:spPr>
      </p:pic>
      <p:pic>
        <p:nvPicPr>
          <p:cNvPr id="6" name="Picture 5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980" y="2954258"/>
            <a:ext cx="1815465" cy="1796415"/>
          </a:xfrm>
          <a:prstGeom prst="rect">
            <a:avLst/>
          </a:prstGeom>
        </p:spPr>
      </p:pic>
      <p:pic>
        <p:nvPicPr>
          <p:cNvPr id="8" name="Picture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095" y="2954258"/>
            <a:ext cx="1805305" cy="17957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2290" y="3984228"/>
            <a:ext cx="495300" cy="5092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5" idx="1"/>
          </p:cNvCxnSpPr>
          <p:nvPr/>
        </p:nvCxnSpPr>
        <p:spPr>
          <a:xfrm flipV="1">
            <a:off x="1029970" y="3928983"/>
            <a:ext cx="1527810" cy="252095"/>
          </a:xfrm>
          <a:prstGeom prst="straightConnector1">
            <a:avLst/>
          </a:prstGeom>
          <a:ln w="38100">
            <a:solidFill>
              <a:srgbClr val="0000F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1"/>
          </p:cNvCxnSpPr>
          <p:nvPr/>
        </p:nvCxnSpPr>
        <p:spPr>
          <a:xfrm>
            <a:off x="4358005" y="3928983"/>
            <a:ext cx="434975" cy="0"/>
          </a:xfrm>
          <a:prstGeom prst="straightConnector1">
            <a:avLst/>
          </a:prstGeom>
          <a:ln w="38100">
            <a:solidFill>
              <a:srgbClr val="0000F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08445" y="3852148"/>
            <a:ext cx="434975" cy="0"/>
          </a:xfrm>
          <a:prstGeom prst="straightConnector1">
            <a:avLst/>
          </a:prstGeom>
          <a:ln w="38100">
            <a:solidFill>
              <a:srgbClr val="0000F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281067" y="4888468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Original QR code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2788285" y="4888468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+mn-ea"/>
              </a:rPr>
              <a:t>Landmark 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4715426" y="4887138"/>
            <a:ext cx="214257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+mn-ea"/>
              </a:rPr>
              <a:t>Self-adaptive Filter 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7255227" y="4887138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+mn-ea"/>
              </a:rPr>
              <a:t>Edge Detection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E02A77-3B98-46C7-8C18-1E7DAF7F0056}"/>
              </a:ext>
            </a:extLst>
          </p:cNvPr>
          <p:cNvSpPr txBox="1"/>
          <p:nvPr/>
        </p:nvSpPr>
        <p:spPr>
          <a:xfrm>
            <a:off x="0" y="2667000"/>
            <a:ext cx="9143999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2"/>
                </a:solidFill>
              </a:rPr>
              <a:t>How </a:t>
            </a:r>
            <a:r>
              <a:rPr lang="en-US" sz="4000" b="1" dirty="0" smtClean="0">
                <a:solidFill>
                  <a:srgbClr val="0000F2"/>
                </a:solidFill>
              </a:rPr>
              <a:t>is the </a:t>
            </a:r>
            <a:r>
              <a:rPr lang="en-US" sz="4000" b="1" dirty="0" smtClean="0">
                <a:solidFill>
                  <a:srgbClr val="0000F2"/>
                </a:solidFill>
              </a:rPr>
              <a:t>performance?</a:t>
            </a:r>
            <a:endParaRPr lang="en-US" sz="4000" b="1" dirty="0">
              <a:solidFill>
                <a:srgbClr val="0000F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 smtClean="0">
                <a:latin typeface="Futura Bk" panose="020B0502020204020303" pitchFamily="34" charset="0"/>
              </a:rPr>
              <a:t>Quick Demo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3" name="demo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34566" y="3270049"/>
            <a:ext cx="8474868" cy="46779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Evaluation Setup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0" y="777240"/>
            <a:ext cx="8839200" cy="5029200"/>
          </a:xfrm>
        </p:spPr>
        <p:txBody>
          <a:bodyPr/>
          <a:lstStyle/>
          <a:p>
            <a:r>
              <a:rPr lang="en-US" dirty="0" smtClean="0">
                <a:latin typeface="Futura-Heavy" panose="020B0A00000000000000" pitchFamily="34" charset="0"/>
              </a:rPr>
              <a:t>Test Bench:</a:t>
            </a:r>
          </a:p>
          <a:p>
            <a:pPr lvl="1"/>
            <a:r>
              <a:rPr lang="en-US" b="0" dirty="0" smtClean="0">
                <a:latin typeface="Futura-Light" panose="020B0400000000000000" pitchFamily="34" charset="0"/>
              </a:rPr>
              <a:t>4 different 3D printers.</a:t>
            </a:r>
          </a:p>
          <a:p>
            <a:pPr lvl="1"/>
            <a:r>
              <a:rPr lang="en-US" b="0" dirty="0" smtClean="0">
                <a:latin typeface="Futura-Light" panose="020B0400000000000000" pitchFamily="34" charset="0"/>
              </a:rPr>
              <a:t>100 QR code products.</a:t>
            </a:r>
          </a:p>
          <a:p>
            <a:pPr lvl="1"/>
            <a:r>
              <a:rPr lang="en-US" b="0" dirty="0" smtClean="0">
                <a:latin typeface="Futura-Light" panose="020B0400000000000000" pitchFamily="34" charset="0"/>
              </a:rPr>
              <a:t>Total 10,000 images</a:t>
            </a:r>
            <a:endParaRPr lang="en-US" dirty="0"/>
          </a:p>
          <a:p>
            <a:pPr lvl="1"/>
            <a:endParaRPr lang="en-US" b="0" dirty="0" smtClean="0"/>
          </a:p>
          <a:p>
            <a:pPr marL="367030" lvl="1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3416793"/>
            <a:ext cx="4038600" cy="2450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4419600"/>
            <a:ext cx="4849411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Evaluation (1/5)</a:t>
            </a:r>
            <a:endParaRPr lang="en-US" sz="440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  <p:sp>
        <p:nvSpPr>
          <p:cNvPr id="10" name="矩形 29"/>
          <p:cNvSpPr/>
          <p:nvPr/>
        </p:nvSpPr>
        <p:spPr>
          <a:xfrm>
            <a:off x="6477000" y="2971800"/>
            <a:ext cx="14651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Genuine Product</a:t>
            </a:r>
            <a:endParaRPr kumimoji="0" lang="zh-CN" altLang="en-US" sz="2000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Image result for manufactur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828800"/>
            <a:ext cx="1339036" cy="1071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828800"/>
            <a:ext cx="1465199" cy="107156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895600" y="2324100"/>
            <a:ext cx="381000" cy="190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562600" y="2324100"/>
            <a:ext cx="381000" cy="190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668" y="3429000"/>
            <a:ext cx="804863" cy="804863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3460432">
            <a:off x="2254661" y="3118058"/>
            <a:ext cx="627653" cy="196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079846"/>
            <a:ext cx="1238250" cy="99060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7630161">
            <a:off x="2237608" y="4650194"/>
            <a:ext cx="627653" cy="196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895600" y="5376863"/>
            <a:ext cx="381000" cy="190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5562600" y="5376863"/>
            <a:ext cx="381000" cy="190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Image result for 3d prin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14" y="4724400"/>
            <a:ext cx="1472386" cy="147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9"/>
          <p:cNvSpPr/>
          <p:nvPr/>
        </p:nvSpPr>
        <p:spPr>
          <a:xfrm>
            <a:off x="3442118" y="6147433"/>
            <a:ext cx="18918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Attacker </a:t>
            </a:r>
            <a:r>
              <a:rPr kumimoji="0" lang="en-US" altLang="zh-CN" sz="2000" dirty="0">
                <a:latin typeface="Futura-Light" panose="020B0400000000000000" pitchFamily="34" charset="0"/>
                <a:cs typeface="Calibri" panose="020F0502020204030204" pitchFamily="34" charset="0"/>
              </a:rPr>
              <a:t>O</a:t>
            </a:r>
            <a:r>
              <a:rPr kumimoji="0" lang="en-US" altLang="zh-CN" sz="2000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wned Printer</a:t>
            </a:r>
            <a:endParaRPr kumimoji="0" lang="zh-CN" altLang="en-US" sz="2000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4858523"/>
            <a:ext cx="1479057" cy="1211923"/>
          </a:xfrm>
          <a:prstGeom prst="rect">
            <a:avLst/>
          </a:prstGeom>
        </p:spPr>
      </p:pic>
      <p:sp>
        <p:nvSpPr>
          <p:cNvPr id="27" name="矩形 29"/>
          <p:cNvSpPr/>
          <p:nvPr/>
        </p:nvSpPr>
        <p:spPr>
          <a:xfrm>
            <a:off x="6477000" y="6070446"/>
            <a:ext cx="14651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Fake Product</a:t>
            </a:r>
            <a:endParaRPr kumimoji="0" lang="zh-CN" altLang="en-US" sz="2000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657600" y="1676400"/>
            <a:ext cx="1524000" cy="45203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777766"/>
            <a:ext cx="8610600" cy="5699234"/>
          </a:xfrm>
        </p:spPr>
        <p:txBody>
          <a:bodyPr/>
          <a:lstStyle/>
          <a:p>
            <a:r>
              <a:rPr lang="en-US" sz="2400" dirty="0" smtClean="0">
                <a:latin typeface="Futura-Heavy" panose="020B0A00000000000000" pitchFamily="34" charset="0"/>
              </a:rPr>
              <a:t>Attack Scenario 1:</a:t>
            </a:r>
          </a:p>
          <a:p>
            <a:pPr lvl="1"/>
            <a:r>
              <a:rPr lang="en-US" sz="2000" b="0" dirty="0" smtClean="0">
                <a:latin typeface="Futura-Light" panose="020B0400000000000000" pitchFamily="34" charset="0"/>
              </a:rPr>
              <a:t>The attacker is the </a:t>
            </a:r>
            <a:r>
              <a:rPr lang="en-US" sz="2000" b="1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outsider</a:t>
            </a:r>
            <a:r>
              <a:rPr lang="en-US" sz="2000" b="0" dirty="0" smtClean="0">
                <a:latin typeface="Futura-Light" panose="020B0400000000000000" pitchFamily="34" charset="0"/>
              </a:rPr>
              <a:t> of the system and uses his/her own printer.</a:t>
            </a:r>
            <a:endParaRPr lang="en-US" sz="2000" b="0" dirty="0">
              <a:latin typeface="Futura-Light" panose="020B0400000000000000" pitchFamily="34" charset="0"/>
            </a:endParaRPr>
          </a:p>
          <a:p>
            <a:endParaRPr lang="en-US" sz="2400" b="0" dirty="0" smtClean="0"/>
          </a:p>
        </p:txBody>
      </p:sp>
    </p:spTree>
    <p:extLst>
      <p:ext uri="{BB962C8B-B14F-4D97-AF65-F5344CB8AC3E}">
        <p14:creationId xmlns:p14="http://schemas.microsoft.com/office/powerpoint/2010/main" val="356488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5" grpId="0"/>
      <p:bldP spid="27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Evaluation </a:t>
            </a:r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(2/5)</a:t>
            </a:r>
            <a:endParaRPr lang="en-US" sz="440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777766"/>
            <a:ext cx="8610600" cy="5699234"/>
          </a:xfrm>
        </p:spPr>
        <p:txBody>
          <a:bodyPr/>
          <a:lstStyle/>
          <a:p>
            <a:r>
              <a:rPr lang="en-US" sz="2400" dirty="0" smtClean="0">
                <a:latin typeface="Futura-Heavy" panose="020B0A00000000000000" pitchFamily="34" charset="0"/>
              </a:rPr>
              <a:t>Inter-Printer Verification Performance</a:t>
            </a:r>
          </a:p>
          <a:p>
            <a:pPr lvl="1"/>
            <a:r>
              <a:rPr lang="en-US" sz="2000" b="0" dirty="0" smtClean="0">
                <a:latin typeface="Futura-Light" panose="020B0400000000000000" pitchFamily="34" charset="0"/>
              </a:rPr>
              <a:t>Can </a:t>
            </a:r>
            <a:r>
              <a:rPr lang="en-US" sz="2000" b="0" dirty="0">
                <a:latin typeface="Futura-Light" panose="020B0400000000000000" pitchFamily="34" charset="0"/>
              </a:rPr>
              <a:t>our approach distinguish the QR codes manufactured by </a:t>
            </a:r>
            <a:r>
              <a:rPr lang="en-US" sz="2000" b="0" dirty="0" smtClean="0">
                <a:latin typeface="Futura-Light" panose="020B0400000000000000" pitchFamily="34" charset="0"/>
              </a:rPr>
              <a:t>different </a:t>
            </a:r>
            <a:r>
              <a:rPr lang="en-US" sz="2000" b="0" dirty="0">
                <a:latin typeface="Futura-Light" panose="020B0400000000000000" pitchFamily="34" charset="0"/>
              </a:rPr>
              <a:t>3D </a:t>
            </a:r>
            <a:r>
              <a:rPr lang="en-US" sz="2000" b="0" dirty="0" smtClean="0">
                <a:latin typeface="Futura-Light" panose="020B0400000000000000" pitchFamily="34" charset="0"/>
              </a:rPr>
              <a:t>printers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sz="2000" b="0" dirty="0" smtClean="0">
                <a:latin typeface="Futura-Light" panose="020B0400000000000000" pitchFamily="34" charset="0"/>
              </a:rPr>
              <a:t>Randomly pick 30 QR codes as templates and 70 as unknown</a:t>
            </a:r>
            <a:endParaRPr lang="en-US" sz="2000" b="0" dirty="0">
              <a:latin typeface="Futura-Light" panose="020B0400000000000000" pitchFamily="34" charset="0"/>
            </a:endParaRPr>
          </a:p>
          <a:p>
            <a:endParaRPr lang="en-US" sz="2400" b="0" dirty="0" smtClean="0"/>
          </a:p>
        </p:txBody>
      </p:sp>
      <p:sp>
        <p:nvSpPr>
          <p:cNvPr id="8" name="圆角矩形 17"/>
          <p:cNvSpPr/>
          <p:nvPr/>
        </p:nvSpPr>
        <p:spPr>
          <a:xfrm>
            <a:off x="5733310" y="3505200"/>
            <a:ext cx="2881848" cy="9144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9"/>
          <p:cNvSpPr/>
          <p:nvPr/>
        </p:nvSpPr>
        <p:spPr>
          <a:xfrm>
            <a:off x="5791200" y="3558341"/>
            <a:ext cx="2766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400" b="1" dirty="0" smtClean="0">
                <a:solidFill>
                  <a:schemeClr val="bg1"/>
                </a:solidFill>
                <a:latin typeface="Futura-Medium" panose="020B0600000000000000" pitchFamily="34" charset="0"/>
                <a:cs typeface="Calibri" panose="020F0502020204030204" pitchFamily="34" charset="0"/>
              </a:rPr>
              <a:t>Average AUC = 99.36%</a:t>
            </a:r>
            <a:endParaRPr kumimoji="0" lang="zh-CN" altLang="en-US" sz="2400" b="1" dirty="0">
              <a:solidFill>
                <a:schemeClr val="bg1"/>
              </a:solidFill>
              <a:latin typeface="Futura-Medium" panose="020B0600000000000000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67000"/>
            <a:ext cx="4776261" cy="382584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36443" y="3357810"/>
            <a:ext cx="9180443" cy="1595190"/>
            <a:chOff x="-36443" y="986799"/>
            <a:chExt cx="9180443" cy="1595190"/>
          </a:xfrm>
        </p:grpSpPr>
        <p:sp>
          <p:nvSpPr>
            <p:cNvPr id="12" name="Rectangle 11"/>
            <p:cNvSpPr/>
            <p:nvPr/>
          </p:nvSpPr>
          <p:spPr>
            <a:xfrm>
              <a:off x="-36443" y="986799"/>
              <a:ext cx="9144000" cy="1595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1062999"/>
              <a:ext cx="9144000" cy="1371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Futura-Light" panose="020B0400000000000000" pitchFamily="34" charset="0"/>
                </a:rPr>
                <a:t>We can identify the products manufactured by different printers.</a:t>
              </a:r>
              <a:endParaRPr lang="en-US" sz="3200" dirty="0">
                <a:latin typeface="Futura-Light" panose="020B0400000000000000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Evaluation </a:t>
            </a:r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(3/5)</a:t>
            </a:r>
            <a:endParaRPr lang="en-US" sz="440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  <p:sp>
        <p:nvSpPr>
          <p:cNvPr id="10" name="矩形 29"/>
          <p:cNvSpPr/>
          <p:nvPr/>
        </p:nvSpPr>
        <p:spPr>
          <a:xfrm>
            <a:off x="6477000" y="2971800"/>
            <a:ext cx="14651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Genuine Product</a:t>
            </a:r>
            <a:endParaRPr kumimoji="0" lang="zh-CN" altLang="en-US" sz="2000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Image result for manufactur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828800"/>
            <a:ext cx="1339036" cy="1071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828800"/>
            <a:ext cx="1465199" cy="107156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895600" y="2324100"/>
            <a:ext cx="381000" cy="190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562600" y="2324100"/>
            <a:ext cx="381000" cy="190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079846"/>
            <a:ext cx="1238250" cy="99060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6200000">
            <a:off x="981305" y="3858765"/>
            <a:ext cx="1934485" cy="217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9"/>
          <p:cNvSpPr/>
          <p:nvPr/>
        </p:nvSpPr>
        <p:spPr>
          <a:xfrm>
            <a:off x="3457377" y="3200400"/>
            <a:ext cx="1891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Original Printer</a:t>
            </a:r>
            <a:endParaRPr kumimoji="0" lang="zh-CN" altLang="en-US" sz="2000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4858523"/>
            <a:ext cx="1479057" cy="1211923"/>
          </a:xfrm>
          <a:prstGeom prst="rect">
            <a:avLst/>
          </a:prstGeom>
        </p:spPr>
      </p:pic>
      <p:sp>
        <p:nvSpPr>
          <p:cNvPr id="27" name="矩形 29"/>
          <p:cNvSpPr/>
          <p:nvPr/>
        </p:nvSpPr>
        <p:spPr>
          <a:xfrm>
            <a:off x="6477000" y="6070446"/>
            <a:ext cx="14651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Fake Product</a:t>
            </a:r>
            <a:endParaRPr kumimoji="0" lang="zh-CN" altLang="en-US" sz="2000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657600" y="1676400"/>
            <a:ext cx="1524000" cy="1371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2895600" y="2314575"/>
            <a:ext cx="383666" cy="2095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3399050">
            <a:off x="4813458" y="3759334"/>
            <a:ext cx="1934485" cy="217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777766"/>
            <a:ext cx="8610600" cy="5699234"/>
          </a:xfrm>
        </p:spPr>
        <p:txBody>
          <a:bodyPr/>
          <a:lstStyle/>
          <a:p>
            <a:r>
              <a:rPr lang="en-US" sz="2400" dirty="0" smtClean="0">
                <a:latin typeface="Futura-Heavy" panose="020B0A00000000000000" pitchFamily="34" charset="0"/>
              </a:rPr>
              <a:t>Attack Scenario 2:</a:t>
            </a:r>
          </a:p>
          <a:p>
            <a:pPr lvl="1"/>
            <a:r>
              <a:rPr lang="en-US" sz="2000" b="0" dirty="0" smtClean="0">
                <a:latin typeface="Futura-Light" panose="020B0400000000000000" pitchFamily="34" charset="0"/>
              </a:rPr>
              <a:t>The attacker is the </a:t>
            </a:r>
            <a:r>
              <a:rPr lang="en-US" sz="2000" b="1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insider</a:t>
            </a:r>
            <a:r>
              <a:rPr lang="en-US" sz="2000" b="0" dirty="0" smtClean="0">
                <a:latin typeface="Futura-Light" panose="020B0400000000000000" pitchFamily="34" charset="0"/>
              </a:rPr>
              <a:t> of the system and uses the original printer.</a:t>
            </a:r>
            <a:endParaRPr lang="en-US" sz="2000" b="0" dirty="0">
              <a:latin typeface="Futura-Light" panose="020B0400000000000000" pitchFamily="34" charset="0"/>
            </a:endParaRPr>
          </a:p>
          <a:p>
            <a:endParaRPr lang="en-US" sz="2400" b="0" dirty="0" smtClean="0"/>
          </a:p>
        </p:txBody>
      </p:sp>
    </p:spTree>
    <p:extLst>
      <p:ext uri="{BB962C8B-B14F-4D97-AF65-F5344CB8AC3E}">
        <p14:creationId xmlns:p14="http://schemas.microsoft.com/office/powerpoint/2010/main" val="164148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/>
      <p:bldP spid="27" grpId="0"/>
      <p:bldP spid="24" grpId="0" animBg="1"/>
      <p:bldP spid="26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Evaluation </a:t>
            </a:r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(4/5)</a:t>
            </a:r>
            <a:endParaRPr lang="en-US" sz="440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777766"/>
            <a:ext cx="8610600" cy="5699234"/>
          </a:xfrm>
        </p:spPr>
        <p:txBody>
          <a:bodyPr/>
          <a:lstStyle/>
          <a:p>
            <a:r>
              <a:rPr lang="en-US" sz="2400" dirty="0" smtClean="0">
                <a:latin typeface="Futura-Heavy" panose="020B0A00000000000000" pitchFamily="34" charset="0"/>
              </a:rPr>
              <a:t>Intra-Printer Verification Performance</a:t>
            </a:r>
          </a:p>
          <a:p>
            <a:pPr lvl="1"/>
            <a:r>
              <a:rPr lang="en-US" sz="2000" b="0" dirty="0" smtClean="0">
                <a:latin typeface="Futura-Light" panose="020B0400000000000000" pitchFamily="34" charset="0"/>
              </a:rPr>
              <a:t>Is our approach </a:t>
            </a:r>
            <a:r>
              <a:rPr lang="en-US" sz="2000" b="0" dirty="0">
                <a:latin typeface="Futura-Light" panose="020B0400000000000000" pitchFamily="34" charset="0"/>
              </a:rPr>
              <a:t>able to distinguish the QR codes manufactured by the same 3D </a:t>
            </a:r>
            <a:r>
              <a:rPr lang="en-US" sz="2000" b="0" dirty="0" smtClean="0">
                <a:latin typeface="Futura-Light" panose="020B0400000000000000" pitchFamily="34" charset="0"/>
              </a:rPr>
              <a:t>printers (e.g., </a:t>
            </a:r>
            <a:r>
              <a:rPr lang="en-US" sz="2000" b="0" dirty="0" err="1" smtClean="0">
                <a:latin typeface="Futura-Light" panose="020B0400000000000000" pitchFamily="34" charset="0"/>
              </a:rPr>
              <a:t>Ultimaker</a:t>
            </a:r>
            <a:r>
              <a:rPr lang="en-US" sz="2000" b="0" dirty="0" smtClean="0">
                <a:latin typeface="Futura-Light" panose="020B0400000000000000" pitchFamily="34" charset="0"/>
              </a:rPr>
              <a:t> 2 Go)? </a:t>
            </a:r>
            <a:endParaRPr lang="en-US" sz="2000" b="0" dirty="0">
              <a:latin typeface="Futura-Light" panose="020B0400000000000000" pitchFamily="34" charset="0"/>
            </a:endParaRPr>
          </a:p>
          <a:p>
            <a:endParaRPr lang="en-US" sz="2400" b="0" dirty="0" smtClean="0"/>
          </a:p>
        </p:txBody>
      </p:sp>
      <p:sp>
        <p:nvSpPr>
          <p:cNvPr id="8" name="圆角矩形 17"/>
          <p:cNvSpPr/>
          <p:nvPr/>
        </p:nvSpPr>
        <p:spPr>
          <a:xfrm>
            <a:off x="5733310" y="3505200"/>
            <a:ext cx="2881848" cy="9144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9"/>
          <p:cNvSpPr/>
          <p:nvPr/>
        </p:nvSpPr>
        <p:spPr>
          <a:xfrm>
            <a:off x="5791200" y="3558341"/>
            <a:ext cx="2766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400" b="1" dirty="0" smtClean="0">
                <a:solidFill>
                  <a:schemeClr val="bg1"/>
                </a:solidFill>
                <a:latin typeface="Futura-Medium" panose="020B0600000000000000" pitchFamily="34" charset="0"/>
                <a:cs typeface="Calibri" panose="020F0502020204030204" pitchFamily="34" charset="0"/>
              </a:rPr>
              <a:t>Recognition Rate = 96.27%</a:t>
            </a:r>
            <a:endParaRPr kumimoji="0" lang="zh-CN" altLang="en-US" sz="2400" b="1" dirty="0">
              <a:solidFill>
                <a:schemeClr val="bg1"/>
              </a:solidFill>
              <a:latin typeface="Futura-Medium" panose="020B0600000000000000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4" y="2214465"/>
            <a:ext cx="4999930" cy="424151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66261" y="3429000"/>
            <a:ext cx="9276521" cy="1595190"/>
            <a:chOff x="-152400" y="986799"/>
            <a:chExt cx="9276521" cy="1595190"/>
          </a:xfrm>
        </p:grpSpPr>
        <p:sp>
          <p:nvSpPr>
            <p:cNvPr id="12" name="Rectangle 11"/>
            <p:cNvSpPr/>
            <p:nvPr/>
          </p:nvSpPr>
          <p:spPr>
            <a:xfrm>
              <a:off x="-36443" y="986799"/>
              <a:ext cx="9144000" cy="1595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152400" y="1015061"/>
              <a:ext cx="9276521" cy="1371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Futura-Light" panose="020B0400000000000000" pitchFamily="34" charset="0"/>
                </a:rPr>
                <a:t>We can identity each unique product even when they are printed by the same 3D printer.</a:t>
              </a:r>
              <a:endParaRPr lang="en-US" sz="3200" dirty="0">
                <a:latin typeface="Futura-Light" panose="020B0400000000000000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utura Bk" panose="020B0502020204020303" pitchFamily="34" charset="0"/>
              </a:rPr>
              <a:t>3D Printing is Versatile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935181"/>
            <a:ext cx="3056312" cy="21002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88" y="935182"/>
            <a:ext cx="3052156" cy="210026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4" y="3810000"/>
            <a:ext cx="3047999" cy="212055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5" y="3810000"/>
            <a:ext cx="3052155" cy="21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Evaluation (</a:t>
            </a:r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5/5)</a:t>
            </a:r>
            <a:endParaRPr lang="en-US" sz="440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777766"/>
            <a:ext cx="8610600" cy="5699234"/>
          </a:xfrm>
        </p:spPr>
        <p:txBody>
          <a:bodyPr/>
          <a:lstStyle/>
          <a:p>
            <a:r>
              <a:rPr lang="en-US" sz="2400" dirty="0" smtClean="0">
                <a:latin typeface="Futura-Heavy" panose="020B0A00000000000000" pitchFamily="34" charset="0"/>
              </a:rPr>
              <a:t>The Performance with Camera Angle</a:t>
            </a:r>
            <a:endParaRPr lang="en-US" sz="2400" b="0" dirty="0" smtClean="0">
              <a:latin typeface="Futura-Heavy" panose="020B0A00000000000000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761490"/>
            <a:ext cx="4157980" cy="2750185"/>
          </a:xfrm>
          <a:prstGeom prst="rect">
            <a:avLst/>
          </a:prstGeom>
        </p:spPr>
      </p:pic>
      <p:sp>
        <p:nvSpPr>
          <p:cNvPr id="11" name="圆角矩形 17"/>
          <p:cNvSpPr/>
          <p:nvPr/>
        </p:nvSpPr>
        <p:spPr>
          <a:xfrm>
            <a:off x="587901" y="4895850"/>
            <a:ext cx="2881848" cy="9144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9"/>
          <p:cNvSpPr/>
          <p:nvPr/>
        </p:nvSpPr>
        <p:spPr>
          <a:xfrm>
            <a:off x="587901" y="5007114"/>
            <a:ext cx="27660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b="1" dirty="0" smtClean="0">
                <a:solidFill>
                  <a:schemeClr val="bg1"/>
                </a:solidFill>
                <a:latin typeface="Futura-Medium" panose="020B0600000000000000" pitchFamily="34" charset="0"/>
                <a:cs typeface="Calibri" panose="020F0502020204030204" pitchFamily="34" charset="0"/>
              </a:rPr>
              <a:t>Unique 3D QR Code Surface topology</a:t>
            </a:r>
            <a:endParaRPr kumimoji="0" lang="zh-CN" altLang="en-US" sz="2000" b="1" dirty="0">
              <a:solidFill>
                <a:schemeClr val="bg1"/>
              </a:solidFill>
              <a:latin typeface="Futura-Medium" panose="020B06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 29"/>
          <p:cNvSpPr/>
          <p:nvPr/>
        </p:nvSpPr>
        <p:spPr>
          <a:xfrm>
            <a:off x="4591685" y="1414145"/>
            <a:ext cx="2207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sz="2000" b="1" dirty="0">
                <a:solidFill>
                  <a:srgbClr val="FF0000"/>
                </a:solidFill>
                <a:latin typeface="Futura-Medium" panose="020B0600000000000000" pitchFamily="34" charset="0"/>
                <a:cs typeface="Calibri" panose="020F0502020204030204" pitchFamily="34" charset="0"/>
              </a:rPr>
              <a:t>Directly above</a:t>
            </a:r>
          </a:p>
        </p:txBody>
      </p:sp>
      <p:sp>
        <p:nvSpPr>
          <p:cNvPr id="6" name="矩形 29"/>
          <p:cNvSpPr/>
          <p:nvPr/>
        </p:nvSpPr>
        <p:spPr>
          <a:xfrm>
            <a:off x="7089775" y="1414145"/>
            <a:ext cx="1534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sz="2000" b="1" dirty="0">
                <a:solidFill>
                  <a:srgbClr val="FF0000"/>
                </a:solidFill>
                <a:latin typeface="Futura-Medium" panose="020B0600000000000000" pitchFamily="34" charset="0"/>
                <a:cs typeface="Calibri" panose="020F0502020204030204" pitchFamily="34" charset="0"/>
              </a:rPr>
              <a:t>45°</a:t>
            </a:r>
          </a:p>
        </p:txBody>
      </p:sp>
      <p:pic>
        <p:nvPicPr>
          <p:cNvPr id="7" name="Picture 6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35" y="1861185"/>
            <a:ext cx="1988185" cy="1715135"/>
          </a:xfrm>
          <a:prstGeom prst="rect">
            <a:avLst/>
          </a:prstGeom>
        </p:spPr>
      </p:pic>
      <p:pic>
        <p:nvPicPr>
          <p:cNvPr id="20" name="Picture 19" descr="10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840" y="3815715"/>
            <a:ext cx="988695" cy="988695"/>
          </a:xfrm>
          <a:prstGeom prst="rect">
            <a:avLst/>
          </a:prstGeom>
        </p:spPr>
      </p:pic>
      <p:pic>
        <p:nvPicPr>
          <p:cNvPr id="21" name="Picture 20" descr="10_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205" y="5095875"/>
            <a:ext cx="988695" cy="988695"/>
          </a:xfrm>
          <a:prstGeom prst="rect">
            <a:avLst/>
          </a:prstGeom>
        </p:spPr>
      </p:pic>
      <p:pic>
        <p:nvPicPr>
          <p:cNvPr id="22" name="Picture 21" descr="10_1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635" y="1874520"/>
            <a:ext cx="1982470" cy="1722755"/>
          </a:xfrm>
          <a:prstGeom prst="rect">
            <a:avLst/>
          </a:prstGeom>
        </p:spPr>
      </p:pic>
      <p:pic>
        <p:nvPicPr>
          <p:cNvPr id="23" name="Picture 22" descr="11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6630" y="3873500"/>
            <a:ext cx="1059815" cy="872490"/>
          </a:xfrm>
          <a:prstGeom prst="rect">
            <a:avLst/>
          </a:prstGeom>
        </p:spPr>
      </p:pic>
      <p:pic>
        <p:nvPicPr>
          <p:cNvPr id="24" name="Picture 23" descr="11_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6630" y="5144135"/>
            <a:ext cx="1059815" cy="89217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904230" y="2080260"/>
            <a:ext cx="495300" cy="5092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791200" y="2599055"/>
            <a:ext cx="309880" cy="1134745"/>
          </a:xfrm>
          <a:prstGeom prst="straightConnector1">
            <a:avLst/>
          </a:prstGeom>
          <a:ln w="38100">
            <a:solidFill>
              <a:srgbClr val="0000F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61020" y="2046605"/>
            <a:ext cx="495300" cy="5092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8001000" y="2565400"/>
            <a:ext cx="356870" cy="1244600"/>
          </a:xfrm>
          <a:prstGeom prst="straightConnector1">
            <a:avLst/>
          </a:prstGeom>
          <a:ln w="38100">
            <a:solidFill>
              <a:srgbClr val="0000F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695315" y="4804410"/>
            <a:ext cx="635" cy="291465"/>
          </a:xfrm>
          <a:prstGeom prst="straightConnector1">
            <a:avLst/>
          </a:prstGeom>
          <a:ln w="38100">
            <a:solidFill>
              <a:srgbClr val="0000F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857490" y="4804410"/>
            <a:ext cx="635" cy="291465"/>
          </a:xfrm>
          <a:prstGeom prst="straightConnector1">
            <a:avLst/>
          </a:prstGeom>
          <a:ln w="38100">
            <a:solidFill>
              <a:srgbClr val="0000F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490210" y="5864860"/>
            <a:ext cx="495300" cy="2736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609840" y="5819140"/>
            <a:ext cx="495300" cy="2178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7281545" y="6138545"/>
            <a:ext cx="114998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0" lang="en-US" sz="2000" b="1" dirty="0">
                <a:solidFill>
                  <a:srgbClr val="FF0000"/>
                </a:solidFill>
                <a:latin typeface="Futura-Medium" panose="020B0600000000000000" pitchFamily="34" charset="0"/>
                <a:cs typeface="Calibri" panose="020F0502020204030204" pitchFamily="34" charset="0"/>
              </a:rPr>
              <a:t>Overlap!</a:t>
            </a:r>
          </a:p>
        </p:txBody>
      </p:sp>
      <p:graphicFrame>
        <p:nvGraphicFramePr>
          <p:cNvPr id="4" name="Object 3"/>
          <p:cNvGraphicFramePr/>
          <p:nvPr/>
        </p:nvGraphicFramePr>
        <p:xfrm>
          <a:off x="8386445" y="5864860"/>
          <a:ext cx="542925" cy="456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r:id="rId10" imgW="2790825" imgH="2162175" progId="Paint.Picture">
                  <p:embed/>
                </p:oleObj>
              </mc:Choice>
              <mc:Fallback>
                <p:oleObj r:id="rId10" imgW="2790825" imgH="21621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6445" y="5864860"/>
                        <a:ext cx="542925" cy="456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Discussion</a:t>
            </a:r>
            <a:endParaRPr lang="en-US" sz="440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/>
          <a:p>
            <a:pPr marL="685800" lvl="2" indent="0">
              <a:buNone/>
            </a:pPr>
            <a:endParaRPr lang="en-US" sz="4000" dirty="0"/>
          </a:p>
          <a:p>
            <a:endParaRPr lang="en-US" dirty="0"/>
          </a:p>
        </p:txBody>
      </p:sp>
      <p:sp>
        <p:nvSpPr>
          <p:cNvPr id="24" name="Content Placeholder 2"/>
          <p:cNvSpPr txBox="1"/>
          <p:nvPr/>
        </p:nvSpPr>
        <p:spPr bwMode="auto">
          <a:xfrm>
            <a:off x="533400" y="990600"/>
            <a:ext cx="8077200" cy="56418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F2936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E8542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anose="05000000000000000000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utura-Heavy" panose="020B0A00000000000000" pitchFamily="34" charset="0"/>
              </a:rPr>
              <a:t>Sensing </a:t>
            </a:r>
            <a:r>
              <a:rPr lang="en-US" dirty="0" smtClean="0">
                <a:latin typeface="Futura-Heavy" panose="020B0A00000000000000" pitchFamily="34" charset="0"/>
              </a:rPr>
              <a:t>Dimension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dirty="0" smtClean="0">
                <a:latin typeface="Futura-Light" panose="020B0400000000000000" pitchFamily="34" charset="0"/>
              </a:rPr>
              <a:t>We can further increase the sensing dimension from 2D to 3D (e.g.,</a:t>
            </a:r>
            <a:r>
              <a:rPr lang="en-US" dirty="0">
                <a:latin typeface="Futura-Light" panose="020B0400000000000000" pitchFamily="34" charset="0"/>
              </a:rPr>
              <a:t> </a:t>
            </a:r>
            <a:r>
              <a:rPr lang="en-US" dirty="0" smtClean="0">
                <a:latin typeface="Futura-Light" panose="020B0400000000000000" pitchFamily="34" charset="0"/>
              </a:rPr>
              <a:t>iPhone </a:t>
            </a:r>
            <a:r>
              <a:rPr lang="en-US" dirty="0">
                <a:latin typeface="Futura-Light" panose="020B0400000000000000" pitchFamily="34" charset="0"/>
              </a:rPr>
              <a:t>X </a:t>
            </a:r>
            <a:r>
              <a:rPr lang="en-US" dirty="0" smtClean="0">
                <a:latin typeface="Futura-Light" panose="020B0400000000000000" pitchFamily="34" charset="0"/>
              </a:rPr>
              <a:t>-- the </a:t>
            </a:r>
            <a:r>
              <a:rPr lang="en-US" dirty="0" err="1">
                <a:latin typeface="Futura-Light" panose="020B0400000000000000" pitchFamily="34" charset="0"/>
              </a:rPr>
              <a:t>TrueDepth</a:t>
            </a:r>
            <a:r>
              <a:rPr lang="en-US" dirty="0">
                <a:latin typeface="Futura-Light" panose="020B0400000000000000" pitchFamily="34" charset="0"/>
              </a:rPr>
              <a:t> Camera </a:t>
            </a:r>
            <a:r>
              <a:rPr lang="en-US" dirty="0" smtClean="0">
                <a:latin typeface="Futura-Light" panose="020B0400000000000000" pitchFamily="34" charset="0"/>
              </a:rPr>
              <a:t>System).</a:t>
            </a:r>
            <a:endParaRPr lang="en-US" dirty="0">
              <a:latin typeface="Futura-Light" panose="020B0400000000000000" pitchFamily="34" charset="0"/>
            </a:endParaRPr>
          </a:p>
          <a:p>
            <a:r>
              <a:rPr lang="en-US" dirty="0" smtClean="0">
                <a:latin typeface="Futura-Heavy" panose="020B0A00000000000000" pitchFamily="34" charset="0"/>
              </a:rPr>
              <a:t>Security </a:t>
            </a:r>
            <a:endParaRPr lang="en-US" dirty="0">
              <a:latin typeface="Futura-Heavy" panose="020B0A00000000000000" pitchFamily="34" charset="0"/>
            </a:endParaRPr>
          </a:p>
          <a:p>
            <a:pPr lvl="1"/>
            <a:r>
              <a:rPr lang="en-US" dirty="0" smtClean="0">
                <a:latin typeface="Futura-Light" panose="020B0400000000000000" pitchFamily="34" charset="0"/>
              </a:rPr>
              <a:t>Reject </a:t>
            </a:r>
            <a:r>
              <a:rPr lang="en-US" i="1" dirty="0">
                <a:latin typeface="Futura-Light" panose="020B0400000000000000" pitchFamily="34" charset="0"/>
              </a:rPr>
              <a:t>image-based attack </a:t>
            </a:r>
            <a:r>
              <a:rPr lang="en-US" dirty="0">
                <a:latin typeface="Futura-Light" panose="020B0400000000000000" pitchFamily="34" charset="0"/>
              </a:rPr>
              <a:t>since </a:t>
            </a:r>
            <a:r>
              <a:rPr lang="en-US" dirty="0" smtClean="0">
                <a:latin typeface="Futura-Light" panose="020B0400000000000000" pitchFamily="34" charset="0"/>
              </a:rPr>
              <a:t>the customer can easily differentiate the QR code is 3D printed or a photo. </a:t>
            </a:r>
            <a:endParaRPr lang="en-US" dirty="0">
              <a:latin typeface="Futura-Light" panose="020B0400000000000000" pitchFamily="34" charset="0"/>
            </a:endParaRPr>
          </a:p>
          <a:p>
            <a:pPr lvl="1"/>
            <a:endParaRPr lang="en-US" dirty="0" smtClean="0"/>
          </a:p>
          <a:p>
            <a:pPr lvl="1"/>
            <a:endParaRPr kumimoji="0" lang="en-US" dirty="0" smtClean="0"/>
          </a:p>
          <a:p>
            <a:endParaRPr kumimoji="0" lang="en-US" dirty="0" smtClean="0"/>
          </a:p>
          <a:p>
            <a:endParaRPr kumimoji="0"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624" y="3811524"/>
            <a:ext cx="4060751" cy="2593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Conclusion</a:t>
            </a:r>
            <a:endParaRPr lang="en-US" sz="4400" dirty="0">
              <a:solidFill>
                <a:schemeClr val="tx1"/>
              </a:solidFill>
              <a:latin typeface="Futura Bk" panose="020B05020202040203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/>
          <a:p>
            <a:pPr marL="685800" lvl="2" indent="0">
              <a:buNone/>
            </a:pPr>
            <a:endParaRPr lang="en-US" sz="40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 bwMode="auto">
              <a:xfrm>
                <a:off x="533400" y="990600"/>
                <a:ext cx="8077200" cy="5641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19088" indent="-319088" algn="l" rtl="0" eaLnBrk="0" fontAlgn="base" hangingPunct="0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800" b="1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639763" indent="-273050" algn="l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4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2pPr>
                <a:lvl3pPr marL="9144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4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3pPr>
                <a:lvl4pPr marL="13716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9F2936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4pPr>
                <a:lvl5pPr marL="18288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4E8542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endParaRPr lang="en-US" dirty="0" smtClean="0">
                  <a:latin typeface="Futura-Light" panose="020B0400000000000000" pitchFamily="34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                    </a:t>
                </a:r>
                <a:r>
                  <a:rPr lang="en-U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b="0" dirty="0" smtClean="0">
                    <a:latin typeface="Cambria Math" panose="02040503050406030204" pitchFamily="18" charset="0"/>
                  </a:rPr>
                  <a:t>+                        =     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                   +                     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kumimoji="0" lang="en-US" dirty="0" smtClean="0"/>
              </a:p>
              <a:p>
                <a:endParaRPr kumimoji="0" lang="en-US" dirty="0" smtClean="0"/>
              </a:p>
              <a:p>
                <a:endParaRPr kumimoji="0" lang="en-US" dirty="0"/>
              </a:p>
              <a:p>
                <a:r>
                  <a:rPr kumimoji="0" lang="en-US" dirty="0" smtClean="0"/>
                  <a:t> </a:t>
                </a:r>
              </a:p>
              <a:p>
                <a:endParaRPr kumimoji="0" lang="en-US" dirty="0" smtClean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990600"/>
                <a:ext cx="8077200" cy="5641848"/>
              </a:xfrm>
              <a:prstGeom prst="rect">
                <a:avLst/>
              </a:prstGeom>
              <a:blipFill>
                <a:blip r:embed="rId2"/>
                <a:stretch>
                  <a:fillRect l="-37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219200" y="4885043"/>
            <a:ext cx="5347726" cy="1820557"/>
            <a:chOff x="1219200" y="3505200"/>
            <a:chExt cx="5347726" cy="18205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4038600"/>
              <a:ext cx="2475016" cy="5810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8616" y="3505200"/>
              <a:ext cx="1389131" cy="1501585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3922816" y="4191000"/>
              <a:ext cx="381000" cy="2286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506" y="3505200"/>
              <a:ext cx="849110" cy="84911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368" y="4329112"/>
              <a:ext cx="833558" cy="99664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066800" y="3053955"/>
            <a:ext cx="7332731" cy="1518045"/>
            <a:chOff x="1143000" y="1546413"/>
            <a:chExt cx="7332731" cy="15180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600" y="1546413"/>
              <a:ext cx="1389131" cy="150158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4200" y="1828800"/>
              <a:ext cx="1367931" cy="114636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00" y="1606644"/>
              <a:ext cx="1366813" cy="1381125"/>
            </a:xfrm>
            <a:prstGeom prst="rect">
              <a:avLst/>
            </a:prstGeom>
          </p:spPr>
        </p:pic>
        <p:pic>
          <p:nvPicPr>
            <p:cNvPr id="15" name="Picture 8" descr="Image result for 3d printer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1592072"/>
              <a:ext cx="1472386" cy="1472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8499"/>
            <a:ext cx="596556" cy="11759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985669"/>
            <a:ext cx="1389131" cy="15015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28" y="1143000"/>
            <a:ext cx="596556" cy="11722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0200" y="1295400"/>
            <a:ext cx="489934" cy="8657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0295" y="1504443"/>
            <a:ext cx="479166" cy="4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4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" y="2362200"/>
            <a:ext cx="9144000" cy="20574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rgbClr val="0000F2"/>
                </a:solidFill>
                <a:latin typeface="Futura Bk" panose="020B0502020204020303" pitchFamily="34" charset="0"/>
              </a:rPr>
              <a:t>Thank you!</a:t>
            </a:r>
            <a:br>
              <a:rPr lang="en-US" sz="4400" dirty="0">
                <a:solidFill>
                  <a:srgbClr val="0000F2"/>
                </a:solidFill>
                <a:latin typeface="Futura Bk" panose="020B0502020204020303" pitchFamily="34" charset="0"/>
              </a:rPr>
            </a:br>
            <a:r>
              <a:rPr lang="en-US" sz="4400" dirty="0" smtClean="0">
                <a:solidFill>
                  <a:srgbClr val="0000F2"/>
                </a:solidFill>
                <a:latin typeface="Futura Bk" panose="020B0502020204020303" pitchFamily="34" charset="0"/>
              </a:rPr>
              <a:t/>
            </a:r>
            <a:br>
              <a:rPr lang="en-US" sz="4400" dirty="0" smtClean="0">
                <a:solidFill>
                  <a:srgbClr val="0000F2"/>
                </a:solidFill>
                <a:latin typeface="Futura Bk" panose="020B0502020204020303" pitchFamily="34" charset="0"/>
              </a:rPr>
            </a:br>
            <a:r>
              <a:rPr lang="en-US" sz="4400" dirty="0" smtClean="0">
                <a:solidFill>
                  <a:srgbClr val="0000F2"/>
                </a:solidFill>
                <a:latin typeface="Futura Bk" panose="020B0502020204020303" pitchFamily="34" charset="0"/>
              </a:rPr>
              <a:t>Q </a:t>
            </a:r>
            <a:r>
              <a:rPr lang="en-US" sz="4400" dirty="0">
                <a:solidFill>
                  <a:srgbClr val="0000F2"/>
                </a:solidFill>
                <a:latin typeface="Futura Bk" panose="020B0502020204020303" pitchFamily="34" charset="0"/>
              </a:rPr>
              <a:t>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" y="2133600"/>
            <a:ext cx="9144000" cy="20574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Back up slices</a:t>
            </a:r>
            <a:b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</a:br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/>
            </a:r>
            <a:b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Q </a:t>
            </a:r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&amp; A</a:t>
            </a:r>
          </a:p>
        </p:txBody>
      </p:sp>
    </p:spTree>
    <p:extLst>
      <p:ext uri="{BB962C8B-B14F-4D97-AF65-F5344CB8AC3E}">
        <p14:creationId xmlns:p14="http://schemas.microsoft.com/office/powerpoint/2010/main" val="333451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90600"/>
            <a:ext cx="8382000" cy="5334000"/>
          </a:xfrm>
        </p:spPr>
        <p:txBody>
          <a:bodyPr/>
          <a:lstStyle/>
          <a:p>
            <a:r>
              <a:rPr lang="en-US" sz="2400" dirty="0">
                <a:latin typeface="Futura-Light" panose="020B0400000000000000" pitchFamily="34" charset="0"/>
              </a:rPr>
              <a:t>All versions have </a:t>
            </a:r>
            <a:r>
              <a:rPr lang="en-US" sz="2400" dirty="0">
                <a:solidFill>
                  <a:srgbClr val="FF0000"/>
                </a:solidFill>
                <a:latin typeface="Futura-Light" panose="020B0400000000000000" pitchFamily="34" charset="0"/>
              </a:rPr>
              <a:t>Three Rectangles </a:t>
            </a:r>
            <a:r>
              <a:rPr lang="en-US" sz="2400" dirty="0">
                <a:latin typeface="Futura-Light" panose="020B0400000000000000" pitchFamily="34" charset="0"/>
              </a:rPr>
              <a:t>as landmarks</a:t>
            </a:r>
            <a:r>
              <a:rPr lang="en-US" sz="2400" dirty="0" smtClean="0">
                <a:latin typeface="Futura-Light" panose="020B0400000000000000" pitchFamily="34" charset="0"/>
              </a:rPr>
              <a:t>.</a:t>
            </a:r>
          </a:p>
          <a:p>
            <a:endParaRPr lang="en-US" sz="2400" dirty="0">
              <a:latin typeface="Futura-Light" panose="020B0400000000000000" pitchFamily="34" charset="0"/>
            </a:endParaRPr>
          </a:p>
          <a:p>
            <a:endParaRPr lang="en-US" sz="2400" dirty="0" smtClean="0">
              <a:latin typeface="Futura-Light" panose="020B0400000000000000" pitchFamily="34" charset="0"/>
            </a:endParaRPr>
          </a:p>
          <a:p>
            <a:endParaRPr lang="en-US" sz="2400" dirty="0">
              <a:latin typeface="Futura-Light" panose="020B0400000000000000" pitchFamily="34" charset="0"/>
            </a:endParaRPr>
          </a:p>
          <a:p>
            <a:endParaRPr lang="en-US" sz="2400" dirty="0" smtClean="0">
              <a:latin typeface="Futura-Light" panose="020B0400000000000000" pitchFamily="34" charset="0"/>
            </a:endParaRPr>
          </a:p>
          <a:p>
            <a:endParaRPr lang="en-US" sz="2400" dirty="0">
              <a:latin typeface="Futura-Light" panose="020B0400000000000000" pitchFamily="34" charset="0"/>
            </a:endParaRPr>
          </a:p>
          <a:p>
            <a:r>
              <a:rPr lang="en-US" sz="2400" dirty="0" smtClean="0">
                <a:latin typeface="Futura-Light" panose="020B0400000000000000" pitchFamily="34" charset="0"/>
              </a:rPr>
              <a:t>Nascent work proposes method to embed 3D QR Code onto 3D surface</a:t>
            </a:r>
            <a:r>
              <a:rPr lang="en-US" sz="2400" baseline="30000" dirty="0" smtClean="0">
                <a:latin typeface="Futura-Light" panose="020B0400000000000000" pitchFamily="34" charset="0"/>
              </a:rPr>
              <a:t>[1]</a:t>
            </a:r>
            <a:r>
              <a:rPr lang="en-US" sz="2400" dirty="0" smtClean="0">
                <a:latin typeface="Futura-Light" panose="020B0400000000000000" pitchFamily="34" charset="0"/>
              </a:rPr>
              <a:t>.</a:t>
            </a:r>
            <a:endParaRPr lang="en-US" sz="2400" dirty="0">
              <a:latin typeface="Futura-Light" panose="020B04000000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>
                <a:latin typeface="Futura Bk" panose="020B0502020204020303" pitchFamily="34" charset="0"/>
              </a:rPr>
              <a:t>Background: </a:t>
            </a:r>
            <a:r>
              <a:rPr lang="en-US" altLang="zh-CN" sz="4400" dirty="0" smtClean="0">
                <a:latin typeface="Futura Bk" panose="020B0502020204020303" pitchFamily="34" charset="0"/>
              </a:rPr>
              <a:t>QR Code 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00200"/>
            <a:ext cx="5574823" cy="17959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6324600"/>
            <a:ext cx="8001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222222"/>
                </a:solidFill>
                <a:latin typeface="Futura-Light" panose="020B0400000000000000" pitchFamily="34" charset="0"/>
              </a:rPr>
              <a:t>[1] Kikuchi</a:t>
            </a:r>
            <a:r>
              <a:rPr lang="en-US" sz="1000" dirty="0">
                <a:solidFill>
                  <a:srgbClr val="222222"/>
                </a:solidFill>
                <a:latin typeface="Futura-Light" panose="020B0400000000000000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Futura-Light" panose="020B0400000000000000" pitchFamily="34" charset="0"/>
              </a:rPr>
              <a:t>Ryosuke</a:t>
            </a:r>
            <a:r>
              <a:rPr lang="en-US" sz="1000" dirty="0">
                <a:solidFill>
                  <a:srgbClr val="222222"/>
                </a:solidFill>
                <a:latin typeface="Futura-Light" panose="020B0400000000000000" pitchFamily="34" charset="0"/>
              </a:rPr>
              <a:t>, et al. "Embedding QR codes onto B-spline surfaces for 3D printing." </a:t>
            </a:r>
            <a:r>
              <a:rPr lang="en-US" sz="1000" i="1" dirty="0">
                <a:solidFill>
                  <a:srgbClr val="222222"/>
                </a:solidFill>
                <a:latin typeface="Futura-Light" panose="020B0400000000000000" pitchFamily="34" charset="0"/>
              </a:rPr>
              <a:t>Computer-Aided Design</a:t>
            </a:r>
            <a:r>
              <a:rPr lang="en-US" sz="1000" dirty="0">
                <a:solidFill>
                  <a:srgbClr val="222222"/>
                </a:solidFill>
                <a:latin typeface="Futura-Light" panose="020B0400000000000000" pitchFamily="34" charset="0"/>
              </a:rPr>
              <a:t> 102 (2018): 215-223.</a:t>
            </a:r>
            <a:endParaRPr lang="en-US" sz="1000" dirty="0">
              <a:latin typeface="Futura-Light" panose="020B04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43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  <a:latin typeface="Futura Bk" panose="020B0502020204020303" pitchFamily="34" charset="0"/>
              </a:rPr>
              <a:t>QR Code Verification System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25815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3200400"/>
            <a:ext cx="2971800" cy="6096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200" y="4343400"/>
            <a:ext cx="4572000" cy="187673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utura-Light" panose="020B0400000000000000" pitchFamily="34" charset="0"/>
              </a:rPr>
              <a:t>The random process variation </a:t>
            </a:r>
            <a:r>
              <a:rPr lang="en-US" altLang="zh-CN" sz="2800" dirty="0" smtClean="0">
                <a:latin typeface="Futura-Light" panose="020B0400000000000000" pitchFamily="34" charset="0"/>
              </a:rPr>
              <a:t>generates </a:t>
            </a:r>
            <a:r>
              <a:rPr lang="en-US" sz="2800" dirty="0" smtClean="0">
                <a:latin typeface="Futura-Light" panose="020B0400000000000000" pitchFamily="34" charset="0"/>
              </a:rPr>
              <a:t>unique fingerprint.</a:t>
            </a:r>
            <a:endParaRPr lang="en-US" sz="2800" dirty="0">
              <a:latin typeface="Futura-Light" panose="020B04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086600" y="2895600"/>
            <a:ext cx="1905000" cy="533400"/>
          </a:xfrm>
          <a:prstGeom prst="rect">
            <a:avLst/>
          </a:prstGeom>
          <a:noFill/>
          <a:ln w="41275">
            <a:solidFill>
              <a:srgbClr val="000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410200" y="4343400"/>
            <a:ext cx="3657600" cy="1876738"/>
          </a:xfrm>
          <a:prstGeom prst="rect">
            <a:avLst/>
          </a:prstGeom>
          <a:solidFill>
            <a:srgbClr val="000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utura-Light" panose="020B0400000000000000" pitchFamily="34" charset="0"/>
              </a:rPr>
              <a:t>Block-chain technology secures the database.</a:t>
            </a:r>
            <a:endParaRPr lang="en-US" sz="2800" dirty="0">
              <a:latin typeface="Futura-Light" panose="020B04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8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26" y="3037247"/>
            <a:ext cx="1578474" cy="1262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>
                <a:latin typeface="Futura Bk" panose="020B0502020204020303" pitchFamily="34" charset="0"/>
              </a:rPr>
              <a:t>3D Printing Intellectual Property Risk</a:t>
            </a:r>
            <a:endParaRPr lang="en-US" sz="4400" dirty="0">
              <a:latin typeface="Futura Bk" panose="020B05020202040203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057400" y="1981200"/>
            <a:ext cx="1447800" cy="1328226"/>
            <a:chOff x="699739" y="3505200"/>
            <a:chExt cx="2209800" cy="2128476"/>
          </a:xfrm>
        </p:grpSpPr>
        <p:grpSp>
          <p:nvGrpSpPr>
            <p:cNvPr id="14" name="Group 13"/>
            <p:cNvGrpSpPr/>
            <p:nvPr/>
          </p:nvGrpSpPr>
          <p:grpSpPr>
            <a:xfrm>
              <a:off x="699739" y="3505200"/>
              <a:ext cx="2209800" cy="1657350"/>
              <a:chOff x="838200" y="4191000"/>
              <a:chExt cx="2209800" cy="165735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4191000"/>
                <a:ext cx="2209800" cy="1657350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838200" y="4191000"/>
                <a:ext cx="2209800" cy="16573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矩形 10"/>
            <p:cNvSpPr/>
            <p:nvPr/>
          </p:nvSpPr>
          <p:spPr>
            <a:xfrm>
              <a:off x="749988" y="5140465"/>
              <a:ext cx="2109298" cy="493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400" b="1" dirty="0" smtClean="0">
                  <a:latin typeface="Futura-Light" panose="020B0400000000000000" pitchFamily="34" charset="0"/>
                  <a:cs typeface="Calibri" panose="020F0502020204030204" pitchFamily="34" charset="0"/>
                </a:rPr>
                <a:t>IP Design</a:t>
              </a:r>
              <a:endParaRPr lang="zh-CN" altLang="en-US" sz="2000" b="1" dirty="0">
                <a:latin typeface="Futura-Light" panose="020B0400000000000000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57400" y="4131628"/>
            <a:ext cx="1447800" cy="1463798"/>
            <a:chOff x="3467100" y="4083897"/>
            <a:chExt cx="2209800" cy="2234218"/>
          </a:xfrm>
        </p:grpSpPr>
        <p:grpSp>
          <p:nvGrpSpPr>
            <p:cNvPr id="11" name="Group 10"/>
            <p:cNvGrpSpPr/>
            <p:nvPr/>
          </p:nvGrpSpPr>
          <p:grpSpPr>
            <a:xfrm>
              <a:off x="3467100" y="4083897"/>
              <a:ext cx="2209800" cy="1935903"/>
              <a:chOff x="3733800" y="4083897"/>
              <a:chExt cx="2209800" cy="193590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6200" y="4083897"/>
                <a:ext cx="1943100" cy="1935903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3733800" y="4191000"/>
                <a:ext cx="2209800" cy="16573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矩形 10"/>
            <p:cNvSpPr/>
            <p:nvPr/>
          </p:nvSpPr>
          <p:spPr>
            <a:xfrm>
              <a:off x="3517349" y="5848350"/>
              <a:ext cx="2109300" cy="469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400" b="1" dirty="0" smtClean="0">
                  <a:latin typeface="Futura-Light" panose="020B0400000000000000" pitchFamily="34" charset="0"/>
                  <a:cs typeface="Calibri" panose="020F0502020204030204" pitchFamily="34" charset="0"/>
                </a:rPr>
                <a:t>3D Printe</a:t>
              </a:r>
              <a:r>
                <a:rPr lang="en-US" altLang="zh-CN" sz="1400" b="1" dirty="0">
                  <a:latin typeface="Futura-Light" panose="020B0400000000000000" pitchFamily="34" charset="0"/>
                  <a:cs typeface="Calibri" panose="020F0502020204030204" pitchFamily="34" charset="0"/>
                </a:rPr>
                <a:t>r</a:t>
              </a:r>
              <a:endParaRPr lang="zh-CN" altLang="en-US" sz="1400" b="1" dirty="0">
                <a:latin typeface="Futura-Light" panose="020B0400000000000000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66800" y="7848600"/>
            <a:ext cx="9163050" cy="3279636"/>
            <a:chOff x="0" y="3276600"/>
            <a:chExt cx="9163050" cy="3279636"/>
          </a:xfrm>
        </p:grpSpPr>
        <p:sp>
          <p:nvSpPr>
            <p:cNvPr id="25" name="Rectangle 24"/>
            <p:cNvSpPr/>
            <p:nvPr/>
          </p:nvSpPr>
          <p:spPr>
            <a:xfrm>
              <a:off x="0" y="3276600"/>
              <a:ext cx="9144000" cy="3279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" y="3366149"/>
              <a:ext cx="9144000" cy="1371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Futura Bk" panose="020B0502020204020303" pitchFamily="34" charset="0"/>
                </a:rPr>
                <a:t>Counterfeit Launching Barrier is LOW</a:t>
              </a:r>
              <a:endParaRPr lang="en-US" sz="4000" b="1" dirty="0">
                <a:latin typeface="Futura Bk" panose="020B05020202040203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2645406"/>
            <a:ext cx="1905000" cy="20464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36060" y="4888468"/>
            <a:ext cx="326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b="1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Fake Product (e.g., Disney IP </a:t>
            </a:r>
            <a:r>
              <a:rPr lang="en-US" altLang="zh-CN" b="1" baseline="30000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[4]</a:t>
            </a:r>
            <a:r>
              <a:rPr lang="en-US" altLang="zh-CN" b="1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)</a:t>
            </a:r>
            <a:endParaRPr lang="zh-CN" altLang="en-US" b="1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657600" y="3505200"/>
            <a:ext cx="533400" cy="1634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367" y="2663117"/>
            <a:ext cx="1938033" cy="2028749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6308083" y="3505200"/>
            <a:ext cx="533400" cy="1634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2819400"/>
            <a:ext cx="9144000" cy="1371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Futura-Light" panose="020B0400000000000000" pitchFamily="34" charset="0"/>
              </a:rPr>
              <a:t>Easily create a patented innovation without permission from the patent holder.</a:t>
            </a:r>
            <a:endParaRPr lang="en-US" sz="4000" b="1" dirty="0">
              <a:latin typeface="Futura-Light" panose="020B04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1010" y="6383179"/>
            <a:ext cx="88105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Futura-Light" panose="020B0400000000000000" pitchFamily="34" charset="0"/>
              </a:rPr>
              <a:t>[4] </a:t>
            </a:r>
            <a:r>
              <a:rPr lang="en-US" sz="1000" b="1" dirty="0">
                <a:latin typeface="Futura-Light" panose="020B0400000000000000" pitchFamily="34" charset="0"/>
              </a:rPr>
              <a:t>Paul </a:t>
            </a:r>
            <a:r>
              <a:rPr lang="en-US" sz="1000" b="1" dirty="0" err="1" smtClean="0">
                <a:latin typeface="Futura-Light" panose="020B0400000000000000" pitchFamily="34" charset="0"/>
              </a:rPr>
              <a:t>Brinkmann</a:t>
            </a:r>
            <a:r>
              <a:rPr lang="en-US" sz="1000" b="1" dirty="0" smtClean="0">
                <a:latin typeface="Futura-Light" panose="020B0400000000000000" pitchFamily="34" charset="0"/>
              </a:rPr>
              <a:t>, </a:t>
            </a:r>
            <a:r>
              <a:rPr lang="en-US" sz="1000" dirty="0" smtClean="0">
                <a:latin typeface="Futura-Light" panose="020B0400000000000000" pitchFamily="34" charset="0"/>
              </a:rPr>
              <a:t>Orlando Sentinel 2018</a:t>
            </a:r>
            <a:r>
              <a:rPr lang="en-US" sz="1000" i="1" dirty="0" smtClean="0">
                <a:latin typeface="Futura-Light" panose="020B0400000000000000" pitchFamily="34" charset="0"/>
              </a:rPr>
              <a:t>, </a:t>
            </a:r>
            <a:r>
              <a:rPr lang="en-US" sz="1000" i="1" dirty="0">
                <a:latin typeface="Futura-Light" panose="020B0400000000000000" pitchFamily="34" charset="0"/>
              </a:rPr>
              <a:t>“Disney seeks patent to block 3D-printed knockoffs</a:t>
            </a:r>
            <a:r>
              <a:rPr lang="en-US" sz="1000" i="1" dirty="0" smtClean="0">
                <a:latin typeface="Futura-Light" panose="020B0400000000000000" pitchFamily="34" charset="0"/>
              </a:rPr>
              <a:t>”.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545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24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Fingerprint Matching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/>
          <a:p>
            <a:r>
              <a:rPr lang="en-US" b="0" dirty="0" smtClean="0">
                <a:latin typeface="Futura-Light" panose="020B0400000000000000" pitchFamily="34" charset="0"/>
              </a:rPr>
              <a:t>What is the robust distance metric to apply?</a:t>
            </a:r>
          </a:p>
          <a:p>
            <a:r>
              <a:rPr lang="en-US" dirty="0" smtClean="0">
                <a:latin typeface="Futura-Light" panose="020B0400000000000000" pitchFamily="34" charset="0"/>
              </a:rPr>
              <a:t>Basic Earth Mover’s Distance (EMD):</a:t>
            </a:r>
          </a:p>
          <a:p>
            <a:endParaRPr lang="en-US" b="0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09800"/>
            <a:ext cx="4876800" cy="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3175000"/>
            <a:ext cx="3594100" cy="35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3604419"/>
            <a:ext cx="2463800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911600"/>
            <a:ext cx="3124200" cy="39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81" y="4287774"/>
            <a:ext cx="266700" cy="33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971" y="4268724"/>
            <a:ext cx="1549400" cy="36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4609179"/>
            <a:ext cx="4368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Fingerprint Matching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/>
          <a:p>
            <a:r>
              <a:rPr lang="en-US" b="0" dirty="0" smtClean="0">
                <a:latin typeface="Futura-Light" panose="020B0400000000000000" pitchFamily="34" charset="0"/>
              </a:rPr>
              <a:t>How to optimize EMD considering the unique 3D printing mechanism and QR practice?</a:t>
            </a:r>
          </a:p>
          <a:p>
            <a:r>
              <a:rPr lang="en-US" dirty="0" smtClean="0">
                <a:solidFill>
                  <a:srgbClr val="FF0000"/>
                </a:solidFill>
                <a:latin typeface="Futura-Light" panose="020B0400000000000000" pitchFamily="34" charset="0"/>
              </a:rPr>
              <a:t>Proposed 3DP-EMD</a:t>
            </a:r>
            <a:endParaRPr lang="en-US" dirty="0" smtClean="0">
              <a:latin typeface="Futura-Light" panose="020B0400000000000000" pitchFamily="34" charset="0"/>
            </a:endParaRPr>
          </a:p>
          <a:p>
            <a:pPr lvl="1"/>
            <a:r>
              <a:rPr lang="en-US" b="0" dirty="0" smtClean="0">
                <a:latin typeface="Futura-Light" panose="020B0400000000000000" pitchFamily="34" charset="0"/>
              </a:rPr>
              <a:t>Distance boundary</a:t>
            </a:r>
          </a:p>
          <a:p>
            <a:pPr lvl="1"/>
            <a:r>
              <a:rPr lang="en-US" b="0" dirty="0" smtClean="0">
                <a:latin typeface="Futura-Light" panose="020B0400000000000000" pitchFamily="34" charset="0"/>
              </a:rPr>
              <a:t>Rigid transformation</a:t>
            </a:r>
          </a:p>
          <a:p>
            <a:pPr lvl="1"/>
            <a:endParaRPr lang="en-US" b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200400"/>
            <a:ext cx="4343400" cy="4093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6620264"/>
            <a:ext cx="4343400" cy="6736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5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081734" y="946285"/>
            <a:ext cx="2537340" cy="13063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6" descr="a_3d_functional_part.jpg"/>
          <p:cNvPicPr>
            <a:picLocks noChangeAspect="1"/>
          </p:cNvPicPr>
          <p:nvPr/>
        </p:nvPicPr>
        <p:blipFill>
          <a:blip r:embed="rId3" cstate="print"/>
          <a:srcRect l="53226"/>
          <a:stretch>
            <a:fillRect/>
          </a:stretch>
        </p:blipFill>
        <p:spPr>
          <a:xfrm>
            <a:off x="3193806" y="1176252"/>
            <a:ext cx="1042645" cy="975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7" descr="a_3d_prototypes.jpg"/>
          <p:cNvPicPr>
            <a:picLocks noChangeAspect="1"/>
          </p:cNvPicPr>
          <p:nvPr/>
        </p:nvPicPr>
        <p:blipFill>
          <a:blip r:embed="rId4" cstate="print"/>
          <a:srcRect l="4839" r="33871"/>
          <a:stretch>
            <a:fillRect/>
          </a:stretch>
        </p:blipFill>
        <p:spPr>
          <a:xfrm>
            <a:off x="4297156" y="1198161"/>
            <a:ext cx="1113044" cy="975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圆角矩形 15"/>
          <p:cNvSpPr/>
          <p:nvPr/>
        </p:nvSpPr>
        <p:spPr>
          <a:xfrm>
            <a:off x="5750988" y="2669063"/>
            <a:ext cx="2743200" cy="13063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17" y="2966425"/>
            <a:ext cx="1011938" cy="92627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8" name="Picture 6" descr="Image result for 3D printing Hearing aid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84" y="2985331"/>
            <a:ext cx="1413612" cy="90471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5133435" y="5118953"/>
            <a:ext cx="2743200" cy="13063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79609" y="4677605"/>
            <a:ext cx="2743200" cy="13063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81010" y="2354318"/>
            <a:ext cx="2743200" cy="13063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7269" y="5445642"/>
            <a:ext cx="1105707" cy="83381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66682" y="5446694"/>
            <a:ext cx="1305718" cy="877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646" y="5014991"/>
            <a:ext cx="1123683" cy="8927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9" name="Picture 2" descr="Image result for 3D printing AR-15 assault rifl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72" y="2669063"/>
            <a:ext cx="1584589" cy="93718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537" y="2628026"/>
            <a:ext cx="1086783" cy="978224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7" name="Group 6"/>
          <p:cNvGrpSpPr/>
          <p:nvPr/>
        </p:nvGrpSpPr>
        <p:grpSpPr>
          <a:xfrm>
            <a:off x="3512372" y="2966031"/>
            <a:ext cx="1371600" cy="1371600"/>
            <a:chOff x="3657600" y="2945451"/>
            <a:chExt cx="1371600" cy="1371600"/>
          </a:xfrm>
        </p:grpSpPr>
        <p:sp>
          <p:nvSpPr>
            <p:cNvPr id="2" name="Oval 1"/>
            <p:cNvSpPr/>
            <p:nvPr/>
          </p:nvSpPr>
          <p:spPr>
            <a:xfrm>
              <a:off x="3657600" y="2945451"/>
              <a:ext cx="1371600" cy="1371600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矩形 5"/>
            <p:cNvSpPr/>
            <p:nvPr/>
          </p:nvSpPr>
          <p:spPr>
            <a:xfrm>
              <a:off x="3733800" y="3185173"/>
              <a:ext cx="12192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2400" b="1" dirty="0" smtClean="0">
                  <a:latin typeface="Futura-Heavy" panose="020B0A00000000000000" pitchFamily="34" charset="0"/>
                  <a:cs typeface="Calibri" panose="020F0502020204030204" pitchFamily="34" charset="0"/>
                </a:rPr>
                <a:t>3D Printing</a:t>
              </a:r>
              <a:endParaRPr lang="zh-CN" altLang="en-US" sz="2400" b="1" dirty="0">
                <a:latin typeface="Futura-Heavy" panose="020B0A00000000000000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054930" y="935029"/>
            <a:ext cx="2566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000" b="1" dirty="0">
                <a:latin typeface="Futura-Light" panose="020B0400000000000000" pitchFamily="34" charset="0"/>
                <a:cs typeface="Calibri" panose="020F0502020204030204" pitchFamily="34" charset="0"/>
              </a:rPr>
              <a:t>Industrial Product</a:t>
            </a:r>
            <a:endParaRPr lang="zh-CN" altLang="en-US" sz="2000" b="1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88473" y="2646777"/>
            <a:ext cx="22754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000" b="1" dirty="0">
                <a:latin typeface="Futura-Light" panose="020B0400000000000000" pitchFamily="34" charset="0"/>
                <a:cs typeface="Calibri" panose="020F0502020204030204" pitchFamily="34" charset="0"/>
              </a:rPr>
              <a:t>Health-care Tool</a:t>
            </a:r>
            <a:endParaRPr lang="zh-CN" altLang="en-US" sz="2000" b="1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57800" y="5105400"/>
            <a:ext cx="22754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000" b="1" dirty="0">
                <a:latin typeface="Futura-Light" panose="020B0400000000000000" pitchFamily="34" charset="0"/>
                <a:cs typeface="Calibri" panose="020F0502020204030204" pitchFamily="34" charset="0"/>
              </a:rPr>
              <a:t>Aerospace </a:t>
            </a:r>
            <a:r>
              <a:rPr lang="en-US" altLang="zh-CN" sz="2000" b="1" dirty="0" smtClean="0">
                <a:latin typeface="Futura-Light" panose="020B0400000000000000" pitchFamily="34" charset="0"/>
                <a:cs typeface="Calibri" panose="020F0502020204030204" pitchFamily="34" charset="0"/>
              </a:rPr>
              <a:t>Unit</a:t>
            </a:r>
            <a:endParaRPr lang="zh-CN" altLang="en-US" sz="2000" b="1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609" y="4682334"/>
            <a:ext cx="2585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000" b="1" dirty="0">
                <a:latin typeface="Futura-Light" panose="020B0400000000000000" pitchFamily="34" charset="0"/>
                <a:cs typeface="Calibri" panose="020F0502020204030204" pitchFamily="34" charset="0"/>
              </a:rPr>
              <a:t>Biomedical Support</a:t>
            </a:r>
            <a:endParaRPr lang="zh-CN" altLang="en-US" sz="2000" b="1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5421" y="2325295"/>
            <a:ext cx="2109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Futura-Light" panose="020B0400000000000000" pitchFamily="34" charset="0"/>
                <a:cs typeface="Calibri" panose="020F0502020204030204" pitchFamily="34" charset="0"/>
              </a:rPr>
              <a:t>Military Device</a:t>
            </a:r>
            <a:endParaRPr lang="zh-CN" altLang="en-US" sz="2000" b="1" dirty="0"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8809" y="5014991"/>
            <a:ext cx="1393955" cy="88657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5" name="Up Arrow 34"/>
          <p:cNvSpPr/>
          <p:nvPr/>
        </p:nvSpPr>
        <p:spPr>
          <a:xfrm rot="458967">
            <a:off x="4145878" y="2264032"/>
            <a:ext cx="259349" cy="687798"/>
          </a:xfrm>
          <a:prstGeom prst="upArrow">
            <a:avLst>
              <a:gd name="adj1" fmla="val 357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3898892">
            <a:off x="5143864" y="2740479"/>
            <a:ext cx="259349" cy="918169"/>
          </a:xfrm>
          <a:prstGeom prst="upArrow">
            <a:avLst>
              <a:gd name="adj1" fmla="val 357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7995290">
            <a:off x="4956341" y="4026475"/>
            <a:ext cx="259349" cy="1223481"/>
          </a:xfrm>
          <a:prstGeom prst="upArrow">
            <a:avLst>
              <a:gd name="adj1" fmla="val 357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 rot="13317233">
            <a:off x="3378035" y="4076367"/>
            <a:ext cx="259349" cy="678780"/>
          </a:xfrm>
          <a:prstGeom prst="upArrow">
            <a:avLst>
              <a:gd name="adj1" fmla="val 357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 rot="17570331">
            <a:off x="3100743" y="3004609"/>
            <a:ext cx="259349" cy="582926"/>
          </a:xfrm>
          <a:prstGeom prst="upArrow">
            <a:avLst>
              <a:gd name="adj1" fmla="val 357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Futura Bk" panose="020B0502020204020303" pitchFamily="34" charset="0"/>
              </a:rPr>
              <a:t>3D Printing is Versatile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0" y="838200"/>
            <a:ext cx="9144000" cy="5965529"/>
            <a:chOff x="0" y="838200"/>
            <a:chExt cx="9144000" cy="5965529"/>
          </a:xfrm>
        </p:grpSpPr>
        <p:sp>
          <p:nvSpPr>
            <p:cNvPr id="19" name="Rectangle 18"/>
            <p:cNvSpPr/>
            <p:nvPr/>
          </p:nvSpPr>
          <p:spPr>
            <a:xfrm>
              <a:off x="0" y="838200"/>
              <a:ext cx="9144000" cy="5965529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37" y="1275261"/>
              <a:ext cx="8661267" cy="4744539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81010" y="6095843"/>
              <a:ext cx="88105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 smtClean="0">
                  <a:latin typeface="Futura-Light" panose="020B0400000000000000" pitchFamily="34" charset="0"/>
                </a:rPr>
                <a:t>[1] </a:t>
              </a:r>
              <a:r>
                <a:rPr lang="en-US" sz="1000" b="1" dirty="0" smtClean="0">
                  <a:latin typeface="Futura-Light" panose="020B0400000000000000" pitchFamily="34" charset="0"/>
                </a:rPr>
                <a:t>Grand View Research 2017</a:t>
              </a:r>
              <a:r>
                <a:rPr lang="en-US" sz="1000" i="1" dirty="0" smtClean="0">
                  <a:latin typeface="Futura-Light" panose="020B0400000000000000" pitchFamily="34" charset="0"/>
                </a:rPr>
                <a:t>, </a:t>
              </a:r>
              <a:r>
                <a:rPr lang="en-US" sz="1000" i="1" dirty="0">
                  <a:latin typeface="Futura-Light" panose="020B0400000000000000" pitchFamily="34" charset="0"/>
                </a:rPr>
                <a:t>“3D Printing (3DP) Market Analysis By Printer Type (Desktop, Industrial), By Technology, By Software (Design, Inspection, Printer, Scanning), By Application, By Vertical, By Region, and Segment Forecasts, </a:t>
              </a:r>
              <a:r>
                <a:rPr lang="en-US" sz="1000" i="1" dirty="0" smtClean="0">
                  <a:latin typeface="Futura-Light" panose="020B0400000000000000" pitchFamily="34" charset="0"/>
                </a:rPr>
                <a:t>2018-2025”.</a:t>
              </a:r>
            </a:p>
            <a:p>
              <a:r>
                <a:rPr lang="en-US" sz="1000" dirty="0" smtClean="0">
                  <a:latin typeface="Futura-Light" panose="020B0400000000000000" pitchFamily="34" charset="0"/>
                </a:rPr>
                <a:t>[2</a:t>
              </a:r>
              <a:r>
                <a:rPr lang="en-US" sz="1000" dirty="0">
                  <a:latin typeface="Futura-Light" panose="020B0400000000000000" pitchFamily="34" charset="0"/>
                </a:rPr>
                <a:t>] </a:t>
              </a:r>
              <a:r>
                <a:rPr lang="en-US" sz="1000" b="1" dirty="0" err="1">
                  <a:latin typeface="Futura-Light" panose="020B0400000000000000" pitchFamily="34" charset="0"/>
                </a:rPr>
                <a:t>Wohlers</a:t>
              </a:r>
              <a:r>
                <a:rPr lang="en-US" sz="1000" b="1" dirty="0">
                  <a:latin typeface="Futura-Light" panose="020B0400000000000000" pitchFamily="34" charset="0"/>
                </a:rPr>
                <a:t> Report </a:t>
              </a:r>
              <a:r>
                <a:rPr lang="en-US" sz="1000" b="1" dirty="0" smtClean="0">
                  <a:latin typeface="Futura-Light" panose="020B0400000000000000" pitchFamily="34" charset="0"/>
                </a:rPr>
                <a:t>2017</a:t>
              </a:r>
              <a:r>
                <a:rPr lang="en-US" sz="1000" dirty="0" smtClean="0">
                  <a:latin typeface="Futura-Light" panose="020B0400000000000000" pitchFamily="34" charset="0"/>
                </a:rPr>
                <a:t>, “</a:t>
              </a:r>
              <a:r>
                <a:rPr lang="en-US" sz="1000" i="1" dirty="0" smtClean="0">
                  <a:latin typeface="Futura-Light" panose="020B0400000000000000" pitchFamily="34" charset="0"/>
                </a:rPr>
                <a:t>3D </a:t>
              </a:r>
              <a:r>
                <a:rPr lang="en-US" sz="1000" i="1" dirty="0">
                  <a:latin typeface="Futura-Light" panose="020B0400000000000000" pitchFamily="34" charset="0"/>
                </a:rPr>
                <a:t>Printing and Additive Manufacturing State of the </a:t>
              </a:r>
              <a:r>
                <a:rPr lang="en-US" sz="1000" i="1" dirty="0" smtClean="0">
                  <a:latin typeface="Futura-Light" panose="020B0400000000000000" pitchFamily="34" charset="0"/>
                </a:rPr>
                <a:t>Industry Annual </a:t>
              </a:r>
              <a:r>
                <a:rPr lang="en-US" sz="1000" i="1" dirty="0">
                  <a:latin typeface="Futura-Light" panose="020B0400000000000000" pitchFamily="34" charset="0"/>
                </a:rPr>
                <a:t>Worldwide Progress </a:t>
              </a:r>
              <a:r>
                <a:rPr lang="en-US" sz="1000" i="1" dirty="0" smtClean="0">
                  <a:latin typeface="Futura-Light" panose="020B0400000000000000" pitchFamily="34" charset="0"/>
                </a:rPr>
                <a:t>Report</a:t>
              </a:r>
              <a:r>
                <a:rPr lang="en-US" sz="1000" dirty="0" smtClean="0">
                  <a:latin typeface="Futura-Light" panose="020B0400000000000000" pitchFamily="34" charset="0"/>
                </a:rPr>
                <a:t>”.</a:t>
              </a:r>
            </a:p>
            <a:p>
              <a:r>
                <a:rPr lang="en-US" sz="1000" dirty="0" smtClean="0">
                  <a:latin typeface="Futura-Light" panose="020B0400000000000000" pitchFamily="34" charset="0"/>
                </a:rPr>
                <a:t>[3] </a:t>
              </a:r>
              <a:r>
                <a:rPr lang="en-US" sz="1000" b="1" dirty="0" smtClean="0">
                  <a:latin typeface="Futura-Light" panose="020B0400000000000000" pitchFamily="34" charset="0"/>
                </a:rPr>
                <a:t>Ben </a:t>
              </a:r>
              <a:r>
                <a:rPr lang="en-US" sz="1000" b="1" dirty="0" err="1" smtClean="0">
                  <a:latin typeface="Futura-Light" panose="020B0400000000000000" pitchFamily="34" charset="0"/>
                </a:rPr>
                <a:t>Uglow</a:t>
              </a:r>
              <a:r>
                <a:rPr lang="en-US" sz="1000" b="1" dirty="0">
                  <a:latin typeface="Futura-Light" panose="020B0400000000000000" pitchFamily="34" charset="0"/>
                </a:rPr>
                <a:t> </a:t>
              </a:r>
              <a:r>
                <a:rPr lang="en-US" sz="1000" dirty="0" smtClean="0">
                  <a:latin typeface="Futura-Light" panose="020B0400000000000000" pitchFamily="34" charset="0"/>
                </a:rPr>
                <a:t>from </a:t>
              </a:r>
              <a:r>
                <a:rPr lang="en-US" sz="1000" b="1" dirty="0" smtClean="0">
                  <a:latin typeface="Futura-Light" panose="020B0400000000000000" pitchFamily="34" charset="0"/>
                </a:rPr>
                <a:t>Morgan Stanley </a:t>
              </a:r>
              <a:r>
                <a:rPr lang="en-US" sz="1000" dirty="0">
                  <a:latin typeface="Futura-Light" panose="020B0400000000000000" pitchFamily="34" charset="0"/>
                </a:rPr>
                <a:t>2017</a:t>
              </a:r>
              <a:r>
                <a:rPr lang="en-US" sz="1000" dirty="0" smtClean="0">
                  <a:latin typeface="Futura-Light" panose="020B0400000000000000" pitchFamily="34" charset="0"/>
                </a:rPr>
                <a:t>,”</a:t>
              </a:r>
              <a:r>
                <a:rPr lang="en-US" sz="1000" i="1" dirty="0" smtClean="0">
                  <a:latin typeface="Futura-Light" panose="020B0400000000000000" pitchFamily="34" charset="0"/>
                </a:rPr>
                <a:t>Capital </a:t>
              </a:r>
              <a:r>
                <a:rPr lang="en-US" sz="1000" i="1" dirty="0">
                  <a:latin typeface="Futura-Light" panose="020B0400000000000000" pitchFamily="34" charset="0"/>
                </a:rPr>
                <a:t>Goods: 3D Printing</a:t>
              </a:r>
              <a:r>
                <a:rPr lang="en-US" sz="1000" dirty="0" smtClean="0">
                  <a:latin typeface="Futura-Light" panose="020B0400000000000000" pitchFamily="34" charset="0"/>
                </a:rPr>
                <a:t>”.</a:t>
              </a:r>
              <a:endParaRPr lang="en-US" sz="10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77515" y="2186795"/>
              <a:ext cx="5469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aseline="30000" dirty="0">
                  <a:latin typeface="Futura-Light" panose="020B0400000000000000" pitchFamily="34" charset="0"/>
                </a:rPr>
                <a:t>[</a:t>
              </a:r>
              <a:r>
                <a:rPr lang="en-US" baseline="30000" dirty="0" smtClean="0">
                  <a:latin typeface="Futura-Light" panose="020B0400000000000000" pitchFamily="34" charset="0"/>
                </a:rPr>
                <a:t>1-3] </a:t>
              </a:r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16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sz="4400" dirty="0" err="1">
                <a:latin typeface="Futura Bk" panose="020B0502020204020303" pitchFamily="34" charset="0"/>
              </a:rPr>
              <a:t>U</a:t>
            </a:r>
            <a:r>
              <a:rPr lang="en-US" altLang="zh-CN" sz="4400" dirty="0" err="1" smtClean="0">
                <a:latin typeface="Futura Bk" panose="020B0502020204020303" pitchFamily="34" charset="0"/>
              </a:rPr>
              <a:t>nclonable</a:t>
            </a:r>
            <a:r>
              <a:rPr lang="en-US" altLang="zh-CN" sz="4400" dirty="0" smtClean="0">
                <a:latin typeface="Futura Bk" panose="020B0502020204020303" pitchFamily="34" charset="0"/>
              </a:rPr>
              <a:t> </a:t>
            </a:r>
            <a:r>
              <a:rPr lang="en-US" altLang="zh-CN" sz="4400" dirty="0">
                <a:latin typeface="Futura Bk" panose="020B0502020204020303" pitchFamily="34" charset="0"/>
              </a:rPr>
              <a:t>fingerprint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63" y="990600"/>
            <a:ext cx="2714947" cy="27149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52381"/>
            <a:ext cx="2744015" cy="27294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052381"/>
            <a:ext cx="2729419" cy="272941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467915" y="5417090"/>
            <a:ext cx="533400" cy="91440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10200" y="4191000"/>
            <a:ext cx="533400" cy="68580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20414898">
            <a:off x="7280737" y="4177382"/>
            <a:ext cx="442945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943600" y="2514599"/>
            <a:ext cx="324665" cy="595473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10200" y="1144044"/>
            <a:ext cx="533400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21390760">
            <a:off x="1174317" y="4734756"/>
            <a:ext cx="356901" cy="539502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68" y="964858"/>
            <a:ext cx="2714947" cy="2710209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 rot="16200000">
            <a:off x="1736087" y="2867472"/>
            <a:ext cx="414025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6200000">
            <a:off x="2542728" y="1038672"/>
            <a:ext cx="414025" cy="77508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3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Futura Bk" panose="020B0502020204020303" pitchFamily="34" charset="0"/>
              </a:rPr>
              <a:t>Discussion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382000" cy="5641848"/>
          </a:xfrm>
        </p:spPr>
        <p:txBody>
          <a:bodyPr/>
          <a:lstStyle/>
          <a:p>
            <a:pPr marL="685800" lvl="2" indent="0">
              <a:buNone/>
            </a:pPr>
            <a:endParaRPr lang="en-US" sz="40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 bwMode="auto">
              <a:xfrm>
                <a:off x="533400" y="990600"/>
                <a:ext cx="8077200" cy="5641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19088" indent="-319088" algn="l" rtl="0" eaLnBrk="0" fontAlgn="base" hangingPunct="0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800" b="1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639763" indent="-273050" algn="l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4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2pPr>
                <a:lvl3pPr marL="914400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4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3pPr>
                <a:lvl4pPr marL="13716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9F2936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4pPr>
                <a:lvl5pPr marL="1828800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4E8542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>
                    <a:latin typeface="Futura-Heavy" panose="020B0A00000000000000" pitchFamily="34" charset="0"/>
                  </a:rPr>
                  <a:t>Sensing </a:t>
                </a:r>
                <a:r>
                  <a:rPr lang="en-US" dirty="0">
                    <a:latin typeface="Futura-Heavy" panose="020B0A00000000000000" pitchFamily="34" charset="0"/>
                  </a:rPr>
                  <a:t>Resolution </a:t>
                </a:r>
                <a:endParaRPr lang="en-US" dirty="0" smtClean="0">
                  <a:latin typeface="Futura-Heavy" panose="020B0A00000000000000" pitchFamily="34" charset="0"/>
                </a:endParaRPr>
              </a:p>
              <a:p>
                <a:pPr lvl="1"/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Size</a:t>
                </a:r>
                <a:r>
                  <a:rPr lang="en-US" dirty="0" smtClean="0">
                    <a:latin typeface="Futura-Light" panose="020B0400000000000000" pitchFamily="34" charset="0"/>
                  </a:rPr>
                  <a:t>: Samsung </a:t>
                </a:r>
                <a:r>
                  <a:rPr lang="en-US" dirty="0">
                    <a:latin typeface="Futura-Light" panose="020B0400000000000000" pitchFamily="34" charset="0"/>
                  </a:rPr>
                  <a:t>S8 </a:t>
                </a:r>
                <a:r>
                  <a:rPr lang="en-US" dirty="0" smtClean="0">
                    <a:latin typeface="Futura-Light" panose="020B0400000000000000" pitchFamily="34" charset="0"/>
                  </a:rPr>
                  <a:t>has </a:t>
                </a:r>
                <a:r>
                  <a:rPr lang="en-US" dirty="0">
                    <a:latin typeface="Futura-Light" panose="020B0400000000000000" pitchFamily="34" charset="0"/>
                  </a:rPr>
                  <a:t>the camera with 1.4μm pixel </a:t>
                </a:r>
                <a:r>
                  <a:rPr lang="en-US" dirty="0" smtClean="0">
                    <a:latin typeface="Futura-Light" panose="020B0400000000000000" pitchFamily="34" charset="0"/>
                  </a:rPr>
                  <a:t>size and the image space resolution is 357 line-pairs per mm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26</m:t>
                    </m:r>
                  </m:oMath>
                </a14:m>
                <a:r>
                  <a:rPr lang="en-US" b="0" dirty="0" smtClean="0">
                    <a:latin typeface="Futura-Light" panose="020B0400000000000000" pitchFamily="34" charset="0"/>
                    <a:ea typeface="Cambria Math" charset="0"/>
                    <a:cs typeface="Cambria Math" charset="0"/>
                  </a:rPr>
                  <a:t> um.</a:t>
                </a:r>
              </a:p>
              <a:p>
                <a:pPr lvl="1"/>
                <a:endParaRPr lang="en-US" b="0" dirty="0" smtClean="0">
                  <a:latin typeface="Futura-Light" panose="020B0400000000000000" pitchFamily="34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Feasible Solution</a:t>
                </a:r>
                <a:r>
                  <a:rPr lang="en-US" dirty="0" smtClean="0">
                    <a:latin typeface="Futura-Light" panose="020B0400000000000000" pitchFamily="34" charset="0"/>
                  </a:rPr>
                  <a:t>: Considering </a:t>
                </a:r>
                <a:r>
                  <a:rPr lang="en-US" dirty="0">
                    <a:latin typeface="Futura-Light" panose="020B0400000000000000" pitchFamily="34" charset="0"/>
                  </a:rPr>
                  <a:t>that the </a:t>
                </a:r>
                <a:r>
                  <a:rPr lang="en-US" dirty="0" err="1">
                    <a:latin typeface="Futura-Light" panose="020B0400000000000000" pitchFamily="34" charset="0"/>
                  </a:rPr>
                  <a:t>nano</a:t>
                </a:r>
                <a:r>
                  <a:rPr lang="en-US" dirty="0">
                    <a:latin typeface="Futura-Light" panose="020B0400000000000000" pitchFamily="34" charset="0"/>
                  </a:rPr>
                  <a:t>-scale 3D printing is still immature and extremely </a:t>
                </a:r>
                <a:r>
                  <a:rPr lang="en-US" dirty="0" smtClean="0">
                    <a:latin typeface="Futura-Light" panose="020B0400000000000000" pitchFamily="34" charset="0"/>
                  </a:rPr>
                  <a:t>expensive, our </a:t>
                </a:r>
                <a:r>
                  <a:rPr lang="en-US" dirty="0">
                    <a:latin typeface="Futura-Light" panose="020B0400000000000000" pitchFamily="34" charset="0"/>
                  </a:rPr>
                  <a:t>method is feasible with the smartphone. </a:t>
                </a:r>
              </a:p>
              <a:p>
                <a:pPr lvl="1"/>
                <a:endParaRPr lang="en-US" dirty="0" smtClean="0">
                  <a:latin typeface="Futura-Light" panose="020B0400000000000000" pitchFamily="34" charset="0"/>
                </a:endParaRPr>
              </a:p>
              <a:p>
                <a:pPr lvl="1"/>
                <a:endParaRPr lang="en-US" dirty="0" smtClean="0"/>
              </a:p>
              <a:p>
                <a:pPr lvl="1"/>
                <a:r>
                  <a:rPr lang="en-US" sz="400" dirty="0" smtClean="0"/>
                  <a:t>1 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kumimoji="0" lang="en-US" dirty="0" smtClean="0"/>
              </a:p>
              <a:p>
                <a:endParaRPr kumimoji="0" lang="en-US" dirty="0" smtClean="0"/>
              </a:p>
              <a:p>
                <a:endParaRPr kumimoji="0" lang="en-US" dirty="0" smtClean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990600"/>
                <a:ext cx="8077200" cy="5641848"/>
              </a:xfrm>
              <a:prstGeom prst="rect">
                <a:avLst/>
              </a:prstGeom>
              <a:blipFill>
                <a:blip r:embed="rId2"/>
                <a:stretch>
                  <a:fillRect l="-377" t="-12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4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" y="1123890"/>
            <a:ext cx="8969163" cy="54293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Futura Bk" panose="020B0502020204020303" pitchFamily="34" charset="0"/>
              </a:rPr>
              <a:t>Existing Tagging </a:t>
            </a:r>
            <a:r>
              <a:rPr lang="en-US" altLang="zh-CN" sz="4400" dirty="0" smtClean="0">
                <a:latin typeface="Futura Bk" panose="020B0502020204020303" pitchFamily="34" charset="0"/>
              </a:rPr>
              <a:t>Solution</a:t>
            </a:r>
            <a:endParaRPr lang="en-US" sz="4400" dirty="0">
              <a:latin typeface="Futura Bk" panose="020B05020202040203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113" y="1866173"/>
            <a:ext cx="1452440" cy="1175785"/>
          </a:xfrm>
          <a:prstGeom prst="rect">
            <a:avLst/>
          </a:prstGeom>
        </p:spPr>
      </p:pic>
      <p:sp>
        <p:nvSpPr>
          <p:cNvPr id="9" name="矩形 5"/>
          <p:cNvSpPr/>
          <p:nvPr/>
        </p:nvSpPr>
        <p:spPr>
          <a:xfrm>
            <a:off x="3013403" y="3074965"/>
            <a:ext cx="1469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b="1" dirty="0" smtClean="0">
                <a:solidFill>
                  <a:schemeClr val="bg1"/>
                </a:solidFill>
                <a:latin typeface="Futura-Light" panose="020B0400000000000000" pitchFamily="34" charset="0"/>
                <a:cs typeface="Calibri" panose="020F0502020204030204" pitchFamily="34" charset="0"/>
              </a:rPr>
              <a:t>1D Barcode</a:t>
            </a:r>
            <a:endParaRPr lang="zh-CN" altLang="en-US" b="1" dirty="0">
              <a:solidFill>
                <a:schemeClr val="bg1"/>
              </a:solidFill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5"/>
          <p:cNvSpPr/>
          <p:nvPr/>
        </p:nvSpPr>
        <p:spPr>
          <a:xfrm>
            <a:off x="4921249" y="3074965"/>
            <a:ext cx="1074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b="1" dirty="0" smtClean="0">
                <a:solidFill>
                  <a:schemeClr val="bg1"/>
                </a:solidFill>
                <a:latin typeface="Futura-Light" panose="020B0400000000000000" pitchFamily="34" charset="0"/>
                <a:cs typeface="Calibri" panose="020F0502020204030204" pitchFamily="34" charset="0"/>
              </a:rPr>
              <a:t>RFID Tag</a:t>
            </a:r>
            <a:endParaRPr lang="zh-CN" altLang="en-US" b="1" dirty="0">
              <a:solidFill>
                <a:schemeClr val="bg1"/>
              </a:solidFill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565225" y="1692183"/>
            <a:ext cx="1175786" cy="1523767"/>
          </a:xfrm>
          <a:prstGeom prst="rect">
            <a:avLst/>
          </a:prstGeom>
        </p:spPr>
      </p:pic>
      <p:sp>
        <p:nvSpPr>
          <p:cNvPr id="13" name="矩形 5"/>
          <p:cNvSpPr/>
          <p:nvPr/>
        </p:nvSpPr>
        <p:spPr>
          <a:xfrm>
            <a:off x="6629400" y="3075825"/>
            <a:ext cx="119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b="1" dirty="0">
                <a:solidFill>
                  <a:schemeClr val="bg1"/>
                </a:solidFill>
                <a:latin typeface="Futura-Light" panose="020B0400000000000000" pitchFamily="34" charset="0"/>
                <a:cs typeface="Calibri" panose="020F0502020204030204" pitchFamily="34" charset="0"/>
              </a:rPr>
              <a:t>Hologram</a:t>
            </a:r>
            <a:endParaRPr kumimoji="0" lang="zh-CN" altLang="en-US" b="1" dirty="0">
              <a:solidFill>
                <a:schemeClr val="bg1"/>
              </a:solidFill>
              <a:latin typeface="Futura-Light" panose="020B0400000000000000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66173"/>
            <a:ext cx="1664335" cy="1175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" y="1123890"/>
            <a:ext cx="9027382" cy="54645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46767" y="3590019"/>
            <a:ext cx="4114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Futura-Light" panose="020B0400000000000000" pitchFamily="34" charset="0"/>
              </a:rPr>
              <a:t>Tag can be easily pealed off and be re-attached.</a:t>
            </a:r>
            <a:endParaRPr lang="en-US" sz="2400" b="1" dirty="0">
              <a:solidFill>
                <a:schemeClr val="bg1"/>
              </a:solidFill>
              <a:latin typeface="Futura-Light" panose="020B0400000000000000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435" y="1385522"/>
            <a:ext cx="2894410" cy="213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72988"/>
            <a:ext cx="2371725" cy="3267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72988"/>
            <a:ext cx="2908870" cy="32670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76362" y="874594"/>
            <a:ext cx="1905000" cy="685800"/>
            <a:chOff x="1376362" y="874594"/>
            <a:chExt cx="1905000" cy="685800"/>
          </a:xfrm>
        </p:grpSpPr>
        <p:sp>
          <p:nvSpPr>
            <p:cNvPr id="9" name="Rounded Rectangle 8"/>
            <p:cNvSpPr/>
            <p:nvPr/>
          </p:nvSpPr>
          <p:spPr>
            <a:xfrm>
              <a:off x="1376362" y="874594"/>
              <a:ext cx="19050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81162" y="986661"/>
              <a:ext cx="1295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latin typeface="Futura-Light" panose="020B0400000000000000" pitchFamily="34" charset="0"/>
                </a:rPr>
                <a:t>Alaska</a:t>
              </a:r>
              <a:endParaRPr lang="en-US" sz="2400" b="1" dirty="0">
                <a:latin typeface="Futura-Light" panose="020B0400000000000000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4594"/>
            <a:ext cx="8674919" cy="50744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81200" y="844498"/>
            <a:ext cx="510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Futura-Bold" pitchFamily="2" charset="0"/>
              </a:rPr>
              <a:t>WHAT IF I TOLD YOU</a:t>
            </a:r>
            <a:endParaRPr lang="en-US" sz="3600" b="1" dirty="0">
              <a:solidFill>
                <a:schemeClr val="bg1"/>
              </a:solidFill>
              <a:latin typeface="Futura-Bold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5000" y="5302697"/>
            <a:ext cx="510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Futura-Bold" pitchFamily="2" charset="0"/>
              </a:rPr>
              <a:t>I’M A HUSKY?</a:t>
            </a:r>
            <a:endParaRPr lang="en-US" sz="3600" b="1" dirty="0">
              <a:solidFill>
                <a:schemeClr val="bg1"/>
              </a:solidFill>
              <a:latin typeface="Futura-Bold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48698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5" y="775855"/>
            <a:ext cx="8674919" cy="507443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05000" y="5302697"/>
            <a:ext cx="510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Futura-Bold" pitchFamily="2" charset="0"/>
              </a:rPr>
              <a:t>I’M A HUSKY?</a:t>
            </a:r>
            <a:endParaRPr lang="en-US" sz="3600" b="1" dirty="0">
              <a:solidFill>
                <a:schemeClr val="bg1"/>
              </a:solidFill>
              <a:latin typeface="Futura-Bold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160" y="2771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9050" y="2667000"/>
            <a:ext cx="9173210" cy="101692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Futura Bk" panose="020B0502020204020303" pitchFamily="34" charset="0"/>
              </a:rPr>
              <a:t>A new authentication is needed!</a:t>
            </a:r>
            <a:endParaRPr lang="en-US" sz="8800" b="1" dirty="0">
              <a:latin typeface="Futura-Light" panose="020B04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84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Emerging QR Code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941">
            <a:off x="984628" y="2151797"/>
            <a:ext cx="780672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151797"/>
            <a:ext cx="4775200" cy="2717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04800" y="4876800"/>
            <a:ext cx="1908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Futura-Light" panose="020B0400000000000000" pitchFamily="34" charset="0"/>
              </a:rPr>
              <a:t>Physical Product</a:t>
            </a:r>
            <a:endParaRPr lang="en-US" sz="2400" dirty="0">
              <a:latin typeface="Futura-Light" panose="020B0400000000000000" pitchFamily="34" charset="0"/>
            </a:endParaRPr>
          </a:p>
        </p:txBody>
      </p:sp>
      <p:sp>
        <p:nvSpPr>
          <p:cNvPr id="7" name="Triangle 6"/>
          <p:cNvSpPr/>
          <p:nvPr/>
        </p:nvSpPr>
        <p:spPr>
          <a:xfrm rot="4860555">
            <a:off x="2422100" y="2516847"/>
            <a:ext cx="890925" cy="2101668"/>
          </a:xfrm>
          <a:prstGeom prst="triangle">
            <a:avLst>
              <a:gd name="adj" fmla="val 0"/>
            </a:avLst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98619" y="4880875"/>
            <a:ext cx="1908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Futura-Light" panose="020B0400000000000000" pitchFamily="34" charset="0"/>
              </a:rPr>
              <a:t>Smartphone</a:t>
            </a:r>
            <a:endParaRPr lang="en-US" sz="2400" dirty="0">
              <a:latin typeface="Futura-Light" panose="020B04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92438" y="4876800"/>
            <a:ext cx="1908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Futura-Light" panose="020B0400000000000000" pitchFamily="34" charset="0"/>
              </a:rPr>
              <a:t>Cyber Information</a:t>
            </a:r>
            <a:endParaRPr lang="en-US" sz="2400" dirty="0">
              <a:latin typeface="Futura-Light" panose="020B0400000000000000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9050" y="2137767"/>
            <a:ext cx="9163050" cy="3577233"/>
            <a:chOff x="-19050" y="2130563"/>
            <a:chExt cx="9163050" cy="3577233"/>
          </a:xfrm>
        </p:grpSpPr>
        <p:sp>
          <p:nvSpPr>
            <p:cNvPr id="34" name="Rectangle 33"/>
            <p:cNvSpPr/>
            <p:nvPr/>
          </p:nvSpPr>
          <p:spPr>
            <a:xfrm>
              <a:off x="-19050" y="2130563"/>
              <a:ext cx="9144000" cy="3577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0" y="2220113"/>
              <a:ext cx="9144000" cy="1371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Futura-Light" panose="020B0400000000000000" pitchFamily="34" charset="0"/>
                </a:rPr>
                <a:t>Convenient but as Vulnerable as Tags</a:t>
              </a:r>
              <a:endParaRPr lang="en-US" sz="4000" b="1" dirty="0">
                <a:latin typeface="Futura-Light" panose="020B0400000000000000" pitchFamily="34" charset="0"/>
              </a:endParaRPr>
            </a:p>
          </p:txBody>
        </p:sp>
      </p:grpSp>
      <p:sp>
        <p:nvSpPr>
          <p:cNvPr id="38" name="Title 1"/>
          <p:cNvSpPr txBox="1"/>
          <p:nvPr/>
        </p:nvSpPr>
        <p:spPr bwMode="auto">
          <a:xfrm>
            <a:off x="0" y="76200"/>
            <a:ext cx="91440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kumimoji="0" lang="en-US" altLang="zh-CN" sz="4400" dirty="0" smtClean="0">
                <a:latin typeface="Futura Bk" panose="020B0502020204020303" pitchFamily="34" charset="0"/>
              </a:rPr>
              <a:t>Our Vision</a:t>
            </a:r>
            <a:endParaRPr kumimoji="0" lang="en-US" sz="4400" dirty="0">
              <a:latin typeface="Futura Bk" panose="020B05020202040203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2159000"/>
            <a:ext cx="9144000" cy="357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662424"/>
            <a:ext cx="1981200" cy="2597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80" y="1364397"/>
            <a:ext cx="1684916" cy="1769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97" y="2888397"/>
            <a:ext cx="1912203" cy="191220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9525" y="4953000"/>
            <a:ext cx="9144000" cy="137157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Futura-Light" panose="020B0400000000000000" pitchFamily="34" charset="0"/>
              </a:rPr>
              <a:t>Integrating the QR Code with the 3D Printed Product </a:t>
            </a:r>
            <a:endParaRPr lang="en-US" sz="4000" b="1" dirty="0">
              <a:latin typeface="Futura-Light" panose="020B0400000000000000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0200" y="1247141"/>
            <a:ext cx="6096000" cy="329642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reflection stA="45000"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8" grpId="0" animBg="1"/>
      <p:bldP spid="17" grpId="0" animBg="1"/>
      <p:bldP spid="20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Emerging QR Code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941">
            <a:off x="984628" y="2159000"/>
            <a:ext cx="780672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159000"/>
            <a:ext cx="4775200" cy="2717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65452" y="4309539"/>
            <a:ext cx="1908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Futura-Light" panose="020B0400000000000000" pitchFamily="34" charset="0"/>
              </a:rPr>
              <a:t>Physical Product</a:t>
            </a:r>
            <a:endParaRPr lang="en-US" sz="2400" dirty="0">
              <a:latin typeface="Futura-Light" panose="020B0400000000000000" pitchFamily="34" charset="0"/>
            </a:endParaRPr>
          </a:p>
        </p:txBody>
      </p:sp>
      <p:sp>
        <p:nvSpPr>
          <p:cNvPr id="7" name="Triangle 6"/>
          <p:cNvSpPr/>
          <p:nvPr/>
        </p:nvSpPr>
        <p:spPr>
          <a:xfrm rot="4860555">
            <a:off x="2422100" y="2524050"/>
            <a:ext cx="890925" cy="2101668"/>
          </a:xfrm>
          <a:prstGeom prst="triangle">
            <a:avLst>
              <a:gd name="adj" fmla="val 0"/>
            </a:avLst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759271" y="4313614"/>
            <a:ext cx="1908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Futura-Light" panose="020B0400000000000000" pitchFamily="34" charset="0"/>
              </a:rPr>
              <a:t>Smartphone</a:t>
            </a:r>
            <a:endParaRPr lang="en-US" sz="2400" dirty="0">
              <a:latin typeface="Futura-Light" panose="020B04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53090" y="4309539"/>
            <a:ext cx="1908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Futura-Light" panose="020B0400000000000000" pitchFamily="34" charset="0"/>
              </a:rPr>
              <a:t>Cyber Information</a:t>
            </a:r>
            <a:endParaRPr lang="en-US" sz="2400" dirty="0">
              <a:latin typeface="Futura-Light" panose="020B0400000000000000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9050" y="2137767"/>
            <a:ext cx="9163050" cy="3577233"/>
            <a:chOff x="-19050" y="2130563"/>
            <a:chExt cx="9163050" cy="3577233"/>
          </a:xfrm>
        </p:grpSpPr>
        <p:sp>
          <p:nvSpPr>
            <p:cNvPr id="34" name="Rectangle 33"/>
            <p:cNvSpPr/>
            <p:nvPr/>
          </p:nvSpPr>
          <p:spPr>
            <a:xfrm>
              <a:off x="-19050" y="2130563"/>
              <a:ext cx="9144000" cy="3577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0" y="2220113"/>
              <a:ext cx="9144000" cy="13716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Futura-Light" panose="020B0400000000000000" pitchFamily="34" charset="0"/>
                </a:rPr>
                <a:t>Convenient but as Vulnerable as Tags</a:t>
              </a:r>
              <a:endParaRPr lang="en-US" sz="4000" b="1" dirty="0">
                <a:latin typeface="Futura-Light" panose="020B0400000000000000" pitchFamily="34" charset="0"/>
              </a:endParaRPr>
            </a:p>
          </p:txBody>
        </p:sp>
      </p:grpSp>
      <p:sp>
        <p:nvSpPr>
          <p:cNvPr id="38" name="Title 1"/>
          <p:cNvSpPr txBox="1"/>
          <p:nvPr/>
        </p:nvSpPr>
        <p:spPr bwMode="auto">
          <a:xfrm>
            <a:off x="0" y="76200"/>
            <a:ext cx="91440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kumimoji="0" lang="en-US" altLang="zh-CN" sz="4400" dirty="0" smtClean="0">
                <a:latin typeface="Futura Bk" panose="020B0502020204020303" pitchFamily="34" charset="0"/>
              </a:rPr>
              <a:t>Our Vision</a:t>
            </a:r>
            <a:endParaRPr kumimoji="0" lang="en-US" sz="4400" dirty="0">
              <a:latin typeface="Futura Bk" panose="020B05020202040203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2159000"/>
            <a:ext cx="9144000" cy="357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974427"/>
            <a:ext cx="1981200" cy="2597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80" y="1676400"/>
            <a:ext cx="1684916" cy="1769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97" y="3048000"/>
            <a:ext cx="1912203" cy="1912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1559144"/>
            <a:ext cx="6096000" cy="329642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reflection stA="45000"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050" y="145884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525" y="900165"/>
            <a:ext cx="9144000" cy="163911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Futura Bk" panose="020B0502020204020303" pitchFamily="34" charset="0"/>
              </a:rPr>
              <a:t>A</a:t>
            </a:r>
            <a:r>
              <a:rPr lang="en-US" sz="4000" dirty="0" smtClean="0">
                <a:latin typeface="Futura Bk" panose="020B0502020204020303" pitchFamily="34" charset="0"/>
              </a:rPr>
              <a:t> </a:t>
            </a:r>
            <a:r>
              <a:rPr lang="en-US" sz="4000" dirty="0">
                <a:latin typeface="Futura Bk" panose="020B0502020204020303" pitchFamily="34" charset="0"/>
              </a:rPr>
              <a:t>smartphone-based approach to recognize the </a:t>
            </a:r>
            <a:r>
              <a:rPr lang="en-US" sz="4000" dirty="0" err="1">
                <a:latin typeface="Futura Bk" panose="020B0502020204020303" pitchFamily="34" charset="0"/>
              </a:rPr>
              <a:t>genuinity</a:t>
            </a:r>
            <a:r>
              <a:rPr lang="en-US" sz="4000" dirty="0">
                <a:latin typeface="Futura Bk" panose="020B0502020204020303" pitchFamily="34" charset="0"/>
              </a:rPr>
              <a:t> of the products</a:t>
            </a:r>
            <a:endParaRPr lang="en-US" sz="4000" b="1" dirty="0">
              <a:latin typeface="Futura-Light" panose="020B0400000000000000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66800" y="3272136"/>
            <a:ext cx="6091463" cy="783644"/>
            <a:chOff x="1730227" y="334"/>
            <a:chExt cx="6091463" cy="783644"/>
          </a:xfrm>
        </p:grpSpPr>
        <p:sp>
          <p:nvSpPr>
            <p:cNvPr id="50" name="Pentagon 49"/>
            <p:cNvSpPr/>
            <p:nvPr/>
          </p:nvSpPr>
          <p:spPr>
            <a:xfrm rot="10800000">
              <a:off x="1730227" y="334"/>
              <a:ext cx="6091463" cy="78364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Pentagon 4"/>
            <p:cNvSpPr txBox="1"/>
            <p:nvPr/>
          </p:nvSpPr>
          <p:spPr>
            <a:xfrm rot="21600000">
              <a:off x="1926138" y="334"/>
              <a:ext cx="5895552" cy="7836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565" tIns="148590" rIns="277368" bIns="148590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Aft>
                  <a:spcPct val="35000"/>
                </a:spcAft>
              </a:pPr>
              <a:r>
                <a:rPr kumimoji="1" lang="en-US" sz="3900" b="1" kern="1200" dirty="0" smtClean="0">
                  <a:solidFill>
                    <a:srgbClr val="0000F2"/>
                  </a:solidFill>
                </a:rPr>
                <a:t>1. </a:t>
              </a:r>
              <a:r>
                <a:rPr lang="en-US" sz="3900" b="1" dirty="0" smtClean="0">
                  <a:solidFill>
                    <a:srgbClr val="0000F2"/>
                  </a:solidFill>
                </a:rPr>
                <a:t>High security</a:t>
              </a:r>
              <a:endParaRPr lang="en-US" sz="3900" b="1" kern="1200" dirty="0">
                <a:solidFill>
                  <a:srgbClr val="0000F2"/>
                </a:solidFill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674977" y="3272136"/>
            <a:ext cx="783644" cy="78364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/>
          <p:cNvGrpSpPr/>
          <p:nvPr/>
        </p:nvGrpSpPr>
        <p:grpSpPr>
          <a:xfrm>
            <a:off x="1680880" y="4247060"/>
            <a:ext cx="6091463" cy="783644"/>
            <a:chOff x="2344307" y="975258"/>
            <a:chExt cx="6091463" cy="783644"/>
          </a:xfrm>
        </p:grpSpPr>
        <p:sp>
          <p:nvSpPr>
            <p:cNvPr id="48" name="Pentagon 47"/>
            <p:cNvSpPr/>
            <p:nvPr/>
          </p:nvSpPr>
          <p:spPr>
            <a:xfrm rot="10800000">
              <a:off x="2344307" y="975258"/>
              <a:ext cx="6091463" cy="78364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Pentagon 7"/>
            <p:cNvSpPr txBox="1"/>
            <p:nvPr/>
          </p:nvSpPr>
          <p:spPr>
            <a:xfrm rot="21600000">
              <a:off x="2540218" y="975258"/>
              <a:ext cx="5895552" cy="7836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565" tIns="148590" rIns="277368" bIns="148590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3900" b="1" kern="1200" dirty="0" smtClean="0">
                  <a:solidFill>
                    <a:srgbClr val="0000F2"/>
                  </a:solidFill>
                </a:rPr>
                <a:t>2. </a:t>
              </a:r>
              <a:r>
                <a:rPr lang="en-US" sz="3900" b="1" dirty="0">
                  <a:solidFill>
                    <a:srgbClr val="0000F2"/>
                  </a:solidFill>
                </a:rPr>
                <a:t>Full </a:t>
              </a:r>
              <a:r>
                <a:rPr lang="en-US" sz="3900" b="1" dirty="0" smtClean="0">
                  <a:solidFill>
                    <a:srgbClr val="0000F2"/>
                  </a:solidFill>
                </a:rPr>
                <a:t>compatibility</a:t>
              </a:r>
              <a:endParaRPr lang="en-US" sz="3900" b="1" kern="1200" dirty="0">
                <a:solidFill>
                  <a:srgbClr val="0000F2"/>
                </a:solidFill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1362116" y="4247060"/>
            <a:ext cx="783644" cy="78364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4" name="Group 43"/>
          <p:cNvGrpSpPr/>
          <p:nvPr/>
        </p:nvGrpSpPr>
        <p:grpSpPr>
          <a:xfrm>
            <a:off x="2405205" y="5231582"/>
            <a:ext cx="6091463" cy="783644"/>
            <a:chOff x="3068632" y="1959780"/>
            <a:chExt cx="6091463" cy="783644"/>
          </a:xfrm>
        </p:grpSpPr>
        <p:sp>
          <p:nvSpPr>
            <p:cNvPr id="46" name="Pentagon 45"/>
            <p:cNvSpPr/>
            <p:nvPr/>
          </p:nvSpPr>
          <p:spPr>
            <a:xfrm rot="10800000">
              <a:off x="3068632" y="1959780"/>
              <a:ext cx="6091463" cy="78364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Pentagon 10"/>
            <p:cNvSpPr txBox="1"/>
            <p:nvPr/>
          </p:nvSpPr>
          <p:spPr>
            <a:xfrm rot="21600000">
              <a:off x="3264543" y="1959780"/>
              <a:ext cx="5895552" cy="7836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565" tIns="148590" rIns="277368" bIns="148590" numCol="1" spcCol="1270" anchor="ctr" anchorCtr="0">
              <a:noAutofit/>
            </a:bodyPr>
            <a:lstStyle/>
            <a:p>
              <a:pPr lvl="0" algn="r" defTabSz="1733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3900" b="1" kern="1200" dirty="0" smtClean="0">
                  <a:solidFill>
                    <a:srgbClr val="0000F2"/>
                  </a:solidFill>
                </a:rPr>
                <a:t>3. </a:t>
              </a:r>
              <a:r>
                <a:rPr lang="en-US" sz="3900" b="1" dirty="0" smtClean="0">
                  <a:solidFill>
                    <a:srgbClr val="0000F2"/>
                  </a:solidFill>
                </a:rPr>
                <a:t>Seamless integration</a:t>
              </a:r>
              <a:endParaRPr lang="en-US" sz="3900" b="1" kern="1200" dirty="0">
                <a:solidFill>
                  <a:srgbClr val="0000F2"/>
                </a:solidFill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2064136" y="5231582"/>
            <a:ext cx="783644" cy="78364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614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ustom 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EBB36"/>
      </a:accent1>
      <a:accent2>
        <a:srgbClr val="536895"/>
      </a:accent2>
      <a:accent3>
        <a:srgbClr val="9F2936"/>
      </a:accent3>
      <a:accent4>
        <a:srgbClr val="4E8542"/>
      </a:accent4>
      <a:accent5>
        <a:srgbClr val="604878"/>
      </a:accent5>
      <a:accent6>
        <a:srgbClr val="C19859"/>
      </a:accent6>
      <a:hlink>
        <a:srgbClr val="536895"/>
      </a:hlink>
      <a:folHlink>
        <a:srgbClr val="536895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EBB36"/>
    </a:accent1>
    <a:accent2>
      <a:srgbClr val="536895"/>
    </a:accent2>
    <a:accent3>
      <a:srgbClr val="9F2936"/>
    </a:accent3>
    <a:accent4>
      <a:srgbClr val="4E8542"/>
    </a:accent4>
    <a:accent5>
      <a:srgbClr val="604878"/>
    </a:accent5>
    <a:accent6>
      <a:srgbClr val="C19859"/>
    </a:accent6>
    <a:hlink>
      <a:srgbClr val="536895"/>
    </a:hlink>
    <a:folHlink>
      <a:srgbClr val="5368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1356</Words>
  <Application>Microsoft Office PowerPoint</Application>
  <PresentationFormat>On-screen Show (4:3)</PresentationFormat>
  <Paragraphs>234</Paragraphs>
  <Slides>41</Slides>
  <Notes>28</Notes>
  <HiddenSlides>0</HiddenSlides>
  <MMClips>1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0" baseType="lpstr">
      <vt:lpstr>Times New Roman</vt:lpstr>
      <vt:lpstr>Wingdings</vt:lpstr>
      <vt:lpstr>Futura-Bold</vt:lpstr>
      <vt:lpstr>Calibri</vt:lpstr>
      <vt:lpstr>Cambria Math</vt:lpstr>
      <vt:lpstr>Arial</vt:lpstr>
      <vt:lpstr>Futura-Light</vt:lpstr>
      <vt:lpstr>SimSun</vt:lpstr>
      <vt:lpstr>Wingdings 2</vt:lpstr>
      <vt:lpstr>微軟正黑體</vt:lpstr>
      <vt:lpstr>Futura-Heavy</vt:lpstr>
      <vt:lpstr>Futura-Medium</vt:lpstr>
      <vt:lpstr>SimSun</vt:lpstr>
      <vt:lpstr>PMingLiU</vt:lpstr>
      <vt:lpstr>华文仿宋</vt:lpstr>
      <vt:lpstr>Futura Bk</vt:lpstr>
      <vt:lpstr>Tw Cen MT</vt:lpstr>
      <vt:lpstr>Median</vt:lpstr>
      <vt:lpstr>Bitmap Image</vt:lpstr>
      <vt:lpstr>PowerPoint Presentation</vt:lpstr>
      <vt:lpstr>My Smartphone Recognizes Genuine QR Codes! Practical Unclonable QR Code via 3D Printing </vt:lpstr>
      <vt:lpstr>3D Printing is Versatile</vt:lpstr>
      <vt:lpstr>3D Printing is Versatile</vt:lpstr>
      <vt:lpstr>Existing Tagging Solution</vt:lpstr>
      <vt:lpstr>PowerPoint Presentation</vt:lpstr>
      <vt:lpstr>PowerPoint Presentation</vt:lpstr>
      <vt:lpstr>Emerging QR Code</vt:lpstr>
      <vt:lpstr>Emerging QR Code</vt:lpstr>
      <vt:lpstr>Approach feature</vt:lpstr>
      <vt:lpstr>PowerPoint Presentation</vt:lpstr>
      <vt:lpstr>3D Printing Process Variation</vt:lpstr>
      <vt:lpstr>3D Printing Process Variation</vt:lpstr>
      <vt:lpstr>3D Printing Process Variation</vt:lpstr>
      <vt:lpstr>3D Printing Process Variation</vt:lpstr>
      <vt:lpstr>3D Printing Process Variation</vt:lpstr>
      <vt:lpstr>3D Printing Process Variation</vt:lpstr>
      <vt:lpstr>QR Code Universal Protocol</vt:lpstr>
      <vt:lpstr>Unclonable fingerprint</vt:lpstr>
      <vt:lpstr>Unclonable fingerprint</vt:lpstr>
      <vt:lpstr>System Overview</vt:lpstr>
      <vt:lpstr>Fingerprint Extraction</vt:lpstr>
      <vt:lpstr>PowerPoint Presentation</vt:lpstr>
      <vt:lpstr>Quick Demo</vt:lpstr>
      <vt:lpstr>Evaluation Setup</vt:lpstr>
      <vt:lpstr>Evaluation (1/5)</vt:lpstr>
      <vt:lpstr>Evaluation (2/5)</vt:lpstr>
      <vt:lpstr>Evaluation (3/5)</vt:lpstr>
      <vt:lpstr>Evaluation (4/5)</vt:lpstr>
      <vt:lpstr>Evaluation (5/5)</vt:lpstr>
      <vt:lpstr>Discussion</vt:lpstr>
      <vt:lpstr>Conclusion</vt:lpstr>
      <vt:lpstr>Thank you!  Q &amp; A</vt:lpstr>
      <vt:lpstr>Back up slices  Q &amp; A</vt:lpstr>
      <vt:lpstr>Background: QR Code </vt:lpstr>
      <vt:lpstr>QR Code Verification System</vt:lpstr>
      <vt:lpstr>3D Printing Intellectual Property Risk</vt:lpstr>
      <vt:lpstr>Fingerprint Matching</vt:lpstr>
      <vt:lpstr>Fingerprint Matching</vt:lpstr>
      <vt:lpstr>Unclonable fingerprint</vt:lpstr>
      <vt:lpstr>Discussion (2/2)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Fengbo Ren</dc:creator>
  <cp:lastModifiedBy>ZL</cp:lastModifiedBy>
  <cp:revision>3380</cp:revision>
  <cp:lastPrinted>2018-09-28T18:15:31Z</cp:lastPrinted>
  <dcterms:created xsi:type="dcterms:W3CDTF">2006-03-07T06:09:00Z</dcterms:created>
  <dcterms:modified xsi:type="dcterms:W3CDTF">2018-10-06T23:29:19Z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1033-10.2.0.6080</vt:lpwstr>
  </property>
</Properties>
</file>